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73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7" autoAdjust="0"/>
    <p:restoredTop sz="94630" autoAdjust="0"/>
  </p:normalViewPr>
  <p:slideViewPr>
    <p:cSldViewPr>
      <p:cViewPr varScale="1">
        <p:scale>
          <a:sx n="86" d="100"/>
          <a:sy n="86" d="100"/>
        </p:scale>
        <p:origin x="-137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68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83DD657-11E7-4F2D-B56C-2C23C317B1D7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30AE47C-DA78-485D-84E6-FAD13D36CF2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E984D0-8C75-4B5C-A24E-E0CB0193A06F}" type="datetimeFigureOut">
              <a:rPr lang="tr-TR"/>
              <a:pPr>
                <a:defRPr/>
              </a:pPr>
              <a:t>15.02.2011</a:t>
            </a:fld>
            <a:endParaRPr lang="tr-TR" dirty="0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dirty="0" smtClean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0A6C4B2-BB55-46DB-A97F-3E8F54F1F687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7172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E066E5-5942-44E8-933D-9A2DA2137C4F}" type="slidenum">
              <a:rPr lang="tr-T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tr-T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</p:grpSp>
      <p:sp>
        <p:nvSpPr>
          <p:cNvPr id="40154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40155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0E8F1D-11F8-433D-BC84-E8C3F2442E35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837FEA-AE9C-4535-8EA9-952086D54EE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4A13F-B77C-4D03-8DEF-79F37F5C3E4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16F46-9F64-4B30-8C75-679C5A5DA558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04299-EC66-4718-8F6A-717C1EF7EA0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F1460-611D-480A-A29E-9ED1659745D1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4F838-8829-43CF-98C9-E4D8FE2BC27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6BF71-91EB-4176-AA63-C8D62A6A9030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008AE-9DA0-4DC3-8588-BD121D1D47B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1CB15-3F53-493F-9DE8-F2C6203345C9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76E38-EDFE-4947-BB0C-44A723BB930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A3E95-88A5-4E62-BE13-5EA31C6AA3F8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0D4B8-3E30-44A4-8B63-F7335D1A026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18535-A8B0-4977-BCAC-86DC33A84E45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5033D-2C97-4D51-97C9-E8113A71AAC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C8975-1047-4516-824F-BC0B1F705C7A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DB99A-D4E0-4436-9B60-73A4106E39F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20348-D8AC-48C8-B859-2CE930CFFD1F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7C2A6-DFD5-4D0A-A0A4-BAA2A07709B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C594D-F705-4A10-B0ED-C690E21AFB60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C8572-0BD3-4270-8B75-90235C6867D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3E683-FE9C-41ED-A239-2BF368A422CD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3891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1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1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1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2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3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894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4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4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5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6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7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8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899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0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1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2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3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4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5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6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7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8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09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0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1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3912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</p:grpSp>
      <p:sp>
        <p:nvSpPr>
          <p:cNvPr id="39130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E67DF2E5-295B-4A14-8A33-71E952A5E5E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39131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F1E6322A-E786-4314-9C64-E82CEF6A5972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39132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9133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39134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chemeClr val="tx2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>
                <a:alpha val="69000"/>
              </a:srgb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omaroz\Desktop\GEOO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 idx="4294967295"/>
          </p:nvPr>
        </p:nvSpPr>
        <p:spPr>
          <a:xfrm>
            <a:off x="611188" y="908050"/>
            <a:ext cx="7772400" cy="5214938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3. DÜZGÜN ÇOKGENLER</a:t>
            </a:r>
            <a:br>
              <a:rPr lang="tr-TR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</a:br>
            <a:r>
              <a:rPr lang="tr-TR" sz="1600" b="1" smtClean="0"/>
              <a:t> </a:t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r>
              <a:rPr lang="tr-TR" sz="1600" b="1" smtClean="0"/>
              <a:t/>
            </a:r>
            <a:br>
              <a:rPr lang="tr-TR" sz="1600" b="1" smtClean="0"/>
            </a:br>
            <a:endParaRPr lang="tr-TR" sz="1600" b="1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roadway" pitchFamily="82" charset="0"/>
            </a:endParaRPr>
          </a:p>
        </p:txBody>
      </p:sp>
      <p:sp>
        <p:nvSpPr>
          <p:cNvPr id="7" name="6 İkizkenar Üçgen"/>
          <p:cNvSpPr/>
          <p:nvPr/>
        </p:nvSpPr>
        <p:spPr>
          <a:xfrm>
            <a:off x="857250" y="2571750"/>
            <a:ext cx="2071688" cy="200025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3357563" y="2714625"/>
            <a:ext cx="1857375" cy="1857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Düzgün Beşgen"/>
          <p:cNvSpPr/>
          <p:nvPr/>
        </p:nvSpPr>
        <p:spPr>
          <a:xfrm>
            <a:off x="5929313" y="2428875"/>
            <a:ext cx="1928812" cy="2000250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0" name="9 Akış Çizelgesi: Bağlayıcı"/>
          <p:cNvSpPr/>
          <p:nvPr/>
        </p:nvSpPr>
        <p:spPr>
          <a:xfrm>
            <a:off x="5857875" y="2428875"/>
            <a:ext cx="2071688" cy="2214563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Metin kutusu"/>
          <p:cNvSpPr txBox="1">
            <a:spLocks noChangeArrowheads="1"/>
          </p:cNvSpPr>
          <p:nvPr/>
        </p:nvSpPr>
        <p:spPr bwMode="auto">
          <a:xfrm>
            <a:off x="1071563" y="5000625"/>
            <a:ext cx="1743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b="1">
                <a:latin typeface="Cambria" pitchFamily="18" charset="0"/>
              </a:rPr>
              <a:t>Eşkenar Üçgen</a:t>
            </a:r>
          </a:p>
        </p:txBody>
      </p:sp>
      <p:sp>
        <p:nvSpPr>
          <p:cNvPr id="12" name="11 Metin kutusu"/>
          <p:cNvSpPr txBox="1">
            <a:spLocks noChangeArrowheads="1"/>
          </p:cNvSpPr>
          <p:nvPr/>
        </p:nvSpPr>
        <p:spPr bwMode="auto">
          <a:xfrm>
            <a:off x="3929063" y="5000625"/>
            <a:ext cx="690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b="1">
                <a:latin typeface="Cambria" pitchFamily="18" charset="0"/>
              </a:rPr>
              <a:t>Kare</a:t>
            </a:r>
          </a:p>
        </p:txBody>
      </p:sp>
      <p:sp>
        <p:nvSpPr>
          <p:cNvPr id="13" name="12 Metin kutusu"/>
          <p:cNvSpPr txBox="1">
            <a:spLocks noChangeArrowheads="1"/>
          </p:cNvSpPr>
          <p:nvPr/>
        </p:nvSpPr>
        <p:spPr bwMode="auto">
          <a:xfrm>
            <a:off x="6215063" y="4929188"/>
            <a:ext cx="1803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b="1">
                <a:latin typeface="Cambria" pitchFamily="18" charset="0"/>
              </a:rPr>
              <a:t>Düzgün Beşgen</a:t>
            </a:r>
          </a:p>
        </p:txBody>
      </p:sp>
      <p:sp>
        <p:nvSpPr>
          <p:cNvPr id="14" name="13 Metin kutusu"/>
          <p:cNvSpPr txBox="1">
            <a:spLocks noChangeArrowheads="1"/>
          </p:cNvSpPr>
          <p:nvPr/>
        </p:nvSpPr>
        <p:spPr bwMode="auto">
          <a:xfrm>
            <a:off x="714375" y="1357313"/>
            <a:ext cx="7572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Bütün kenarlarının uzunlukları eşit ve bütün açılarının ölçüleri eşit olan çokgenlere düzgün çokgen denir.</a:t>
            </a:r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2928938" y="4429125"/>
            <a:ext cx="3508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3071813" y="2428875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5143500" y="4572000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5143500" y="2428875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1714500" y="2214563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auto">
          <a:xfrm>
            <a:off x="571500" y="4429125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6715125" y="207168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000750" y="4357688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5572125" y="3000375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7858125" y="292893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7429500" y="4429125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3143250" y="4500563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2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700"/>
                            </p:stCondLst>
                            <p:childTnLst>
                              <p:par>
                                <p:cTn id="24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7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700"/>
                            </p:stCondLst>
                            <p:childTnLst>
                              <p:par>
                                <p:cTn id="3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7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7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7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714375" y="1143000"/>
            <a:ext cx="7772400" cy="4625975"/>
          </a:xfrm>
        </p:spPr>
        <p:txBody>
          <a:bodyPr anchor="t"/>
          <a:lstStyle/>
          <a:p>
            <a:pPr eaLnBrk="1" hangingPunct="1">
              <a:defRPr/>
            </a:pPr>
            <a:r>
              <a:rPr lang="tr-TR" sz="4000" b="1" smtClean="0"/>
              <a:t/>
            </a:r>
            <a:br>
              <a:rPr lang="tr-TR" sz="4000" b="1" smtClean="0"/>
            </a:br>
            <a:endParaRPr lang="tr-TR" sz="4000" b="1" smtClean="0"/>
          </a:p>
        </p:txBody>
      </p:sp>
      <p:sp>
        <p:nvSpPr>
          <p:cNvPr id="4" name="7 Metin kutusu"/>
          <p:cNvSpPr txBox="1">
            <a:spLocks noChangeArrowheads="1"/>
          </p:cNvSpPr>
          <p:nvPr/>
        </p:nvSpPr>
        <p:spPr bwMode="auto">
          <a:xfrm rot="10800000" flipH="1" flipV="1">
            <a:off x="928688" y="1076325"/>
            <a:ext cx="74295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latin typeface="Comic Sans MS" pitchFamily="66" charset="0"/>
              </a:rPr>
              <a:t>a.</a:t>
            </a:r>
            <a:r>
              <a:rPr lang="tr-TR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>
                <a:latin typeface="Comic Sans MS" pitchFamily="66" charset="0"/>
              </a:rPr>
              <a:t>Şekildeki düzgün altıgende olduğu gibi düzgün çokgenlerin köşelerinden daima bir çember geçer. Bu çembere çevrel çember denir.</a:t>
            </a:r>
          </a:p>
        </p:txBody>
      </p:sp>
      <p:sp>
        <p:nvSpPr>
          <p:cNvPr id="6" name="5 Akış Çizelgesi: Bağlayıcı"/>
          <p:cNvSpPr/>
          <p:nvPr/>
        </p:nvSpPr>
        <p:spPr>
          <a:xfrm>
            <a:off x="2928938" y="2357438"/>
            <a:ext cx="3071812" cy="3286125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7" name="6 Altıgen"/>
          <p:cNvSpPr/>
          <p:nvPr/>
        </p:nvSpPr>
        <p:spPr>
          <a:xfrm>
            <a:off x="2928938" y="2643188"/>
            <a:ext cx="3071812" cy="2714625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9" name="8 Düz Bağlayıcı"/>
          <p:cNvCxnSpPr/>
          <p:nvPr/>
        </p:nvCxnSpPr>
        <p:spPr>
          <a:xfrm rot="5400000">
            <a:off x="4287044" y="2642394"/>
            <a:ext cx="285750" cy="158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>
            <a:off x="4429919" y="2642394"/>
            <a:ext cx="285750" cy="158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>
            <a:off x="4215607" y="5357019"/>
            <a:ext cx="285750" cy="158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Bağlayıcı"/>
          <p:cNvCxnSpPr/>
          <p:nvPr/>
        </p:nvCxnSpPr>
        <p:spPr>
          <a:xfrm rot="5400000">
            <a:off x="4358482" y="5357019"/>
            <a:ext cx="285750" cy="158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 rot="5400000">
            <a:off x="3071813" y="4357688"/>
            <a:ext cx="214312" cy="2143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Bağlayıcı"/>
          <p:cNvCxnSpPr/>
          <p:nvPr/>
        </p:nvCxnSpPr>
        <p:spPr>
          <a:xfrm rot="5400000">
            <a:off x="3143250" y="4429125"/>
            <a:ext cx="214313" cy="214313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Düz Bağlayıcı"/>
          <p:cNvCxnSpPr/>
          <p:nvPr/>
        </p:nvCxnSpPr>
        <p:spPr>
          <a:xfrm rot="5400000">
            <a:off x="5500688" y="3214688"/>
            <a:ext cx="214312" cy="2143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Düz Bağlayıcı"/>
          <p:cNvCxnSpPr/>
          <p:nvPr/>
        </p:nvCxnSpPr>
        <p:spPr>
          <a:xfrm rot="5400000">
            <a:off x="5572125" y="3286125"/>
            <a:ext cx="214313" cy="214313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Düz Bağlayıcı"/>
          <p:cNvCxnSpPr/>
          <p:nvPr/>
        </p:nvCxnSpPr>
        <p:spPr>
          <a:xfrm rot="10800000">
            <a:off x="3214688" y="3143250"/>
            <a:ext cx="285750" cy="214313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Düz Bağlayıcı"/>
          <p:cNvCxnSpPr/>
          <p:nvPr/>
        </p:nvCxnSpPr>
        <p:spPr>
          <a:xfrm rot="10800000">
            <a:off x="3143250" y="3214688"/>
            <a:ext cx="285750" cy="2143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Düz Bağlayıcı"/>
          <p:cNvCxnSpPr/>
          <p:nvPr/>
        </p:nvCxnSpPr>
        <p:spPr>
          <a:xfrm rot="10800000">
            <a:off x="5500688" y="4500563"/>
            <a:ext cx="285750" cy="2143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Düz Bağlayıcı"/>
          <p:cNvCxnSpPr/>
          <p:nvPr/>
        </p:nvCxnSpPr>
        <p:spPr>
          <a:xfrm rot="10800000">
            <a:off x="5429250" y="4572000"/>
            <a:ext cx="285750" cy="214313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0"/>
          <p:cNvSpPr>
            <a:spLocks noChangeArrowheads="1"/>
          </p:cNvSpPr>
          <p:nvPr/>
        </p:nvSpPr>
        <p:spPr bwMode="auto">
          <a:xfrm>
            <a:off x="3357563" y="2286000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5286375" y="235743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41" name="Rectangle 30"/>
          <p:cNvSpPr>
            <a:spLocks noChangeArrowheads="1"/>
          </p:cNvSpPr>
          <p:nvPr/>
        </p:nvSpPr>
        <p:spPr bwMode="auto">
          <a:xfrm>
            <a:off x="6000750" y="3857625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42" name="Rectangle 30"/>
          <p:cNvSpPr>
            <a:spLocks noChangeArrowheads="1"/>
          </p:cNvSpPr>
          <p:nvPr/>
        </p:nvSpPr>
        <p:spPr bwMode="auto">
          <a:xfrm>
            <a:off x="5286375" y="5357813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43" name="Rectangle 30"/>
          <p:cNvSpPr>
            <a:spLocks noChangeArrowheads="1"/>
          </p:cNvSpPr>
          <p:nvPr/>
        </p:nvSpPr>
        <p:spPr bwMode="auto">
          <a:xfrm>
            <a:off x="3286125" y="5286375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2571750" y="3857625"/>
            <a:ext cx="3254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3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850"/>
                            </p:stCondLst>
                            <p:childTnLst>
                              <p:par>
                                <p:cTn id="1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4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6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3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5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4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7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770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1" dur="77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3" dur="77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7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770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0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2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850"/>
                            </p:stCondLst>
                            <p:childTnLst>
                              <p:par>
                                <p:cTn id="1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850"/>
                            </p:stCondLst>
                            <p:childTnLst>
                              <p:par>
                                <p:cTn id="1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850"/>
                            </p:stCondLst>
                            <p:childTnLst>
                              <p:par>
                                <p:cTn id="1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850"/>
                            </p:stCondLst>
                            <p:childTnLst>
                              <p:par>
                                <p:cTn id="1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3850"/>
                            </p:stCondLst>
                            <p:childTnLst>
                              <p:par>
                                <p:cTn id="1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4850"/>
                            </p:stCondLst>
                            <p:childTnLst>
                              <p:par>
                                <p:cTn id="1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39" grpId="0"/>
      <p:bldP spid="40" grpId="0"/>
      <p:bldP spid="41" grpId="0"/>
      <p:bldP spid="42" grpId="0"/>
      <p:bldP spid="43" grpId="0"/>
      <p:bldP spid="44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5 Metin kutusu"/>
          <p:cNvSpPr txBox="1">
            <a:spLocks noChangeArrowheads="1"/>
          </p:cNvSpPr>
          <p:nvPr/>
        </p:nvSpPr>
        <p:spPr bwMode="auto">
          <a:xfrm>
            <a:off x="4367213" y="4295775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7" name="6 Başlık"/>
          <p:cNvSpPr txBox="1">
            <a:spLocks noGrp="1"/>
          </p:cNvSpPr>
          <p:nvPr>
            <p:ph type="title" idx="4294967295"/>
          </p:nvPr>
        </p:nvSpPr>
        <p:spPr>
          <a:xfrm>
            <a:off x="642938" y="785813"/>
            <a:ext cx="7772400" cy="4024312"/>
          </a:xfrm>
        </p:spPr>
        <p:txBody>
          <a:bodyPr anchor="t">
            <a:spAutoFit/>
          </a:bodyPr>
          <a:lstStyle/>
          <a:p>
            <a:pPr eaLnBrk="1" hangingPunct="1">
              <a:defRPr/>
            </a:pP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1800" b="1" smtClean="0"/>
              <a:t>|AC|=|FD|                                  |AE|=|AD|</a:t>
            </a:r>
            <a:endParaRPr lang="tr-TR" sz="4000" b="1" smtClean="0"/>
          </a:p>
        </p:txBody>
      </p:sp>
      <p:sp>
        <p:nvSpPr>
          <p:cNvPr id="11269" name="11 Metin kutusu"/>
          <p:cNvSpPr txBox="1">
            <a:spLocks noChangeArrowheads="1"/>
          </p:cNvSpPr>
          <p:nvPr/>
        </p:nvSpPr>
        <p:spPr bwMode="auto">
          <a:xfrm>
            <a:off x="714375" y="928688"/>
            <a:ext cx="7643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r-TR" b="1">
                <a:latin typeface="Comic Sans MS" pitchFamily="66" charset="0"/>
              </a:rPr>
              <a:t>b.</a:t>
            </a:r>
            <a:r>
              <a:rPr lang="tr-TR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>
                <a:latin typeface="Comic Sans MS" pitchFamily="66" charset="0"/>
              </a:rPr>
              <a:t>Düzgün çokgenlerde eşit sayıda kenarı birleştiren köşegenler birbirine eşittir.</a:t>
            </a:r>
          </a:p>
          <a:p>
            <a:endParaRPr lang="tr-TR">
              <a:latin typeface="Comic Sans MS" pitchFamily="66" charset="0"/>
            </a:endParaRPr>
          </a:p>
          <a:p>
            <a:endParaRPr lang="tr-TR">
              <a:latin typeface="Comic Sans MS" pitchFamily="66" charset="0"/>
            </a:endParaRPr>
          </a:p>
        </p:txBody>
      </p:sp>
      <p:sp>
        <p:nvSpPr>
          <p:cNvPr id="8" name="7 Altıgen"/>
          <p:cNvSpPr/>
          <p:nvPr/>
        </p:nvSpPr>
        <p:spPr>
          <a:xfrm>
            <a:off x="1643063" y="1714500"/>
            <a:ext cx="2500312" cy="2143125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13" name="12 Düz Bağlayıcı"/>
          <p:cNvCxnSpPr>
            <a:stCxn id="8" idx="2"/>
            <a:endCxn id="8" idx="2"/>
          </p:cNvCxnSpPr>
          <p:nvPr/>
        </p:nvCxnSpPr>
        <p:spPr>
          <a:xfrm rot="16200000" flipH="1">
            <a:off x="2624931" y="1267619"/>
            <a:ext cx="1071563" cy="1965325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15 Düz Bağlayıcı"/>
          <p:cNvCxnSpPr>
            <a:stCxn id="8" idx="2"/>
            <a:endCxn id="8" idx="2"/>
          </p:cNvCxnSpPr>
          <p:nvPr/>
        </p:nvCxnSpPr>
        <p:spPr>
          <a:xfrm rot="10800000" flipH="1" flipV="1">
            <a:off x="1643063" y="2786063"/>
            <a:ext cx="1963737" cy="1071562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17 Yedigen"/>
          <p:cNvSpPr/>
          <p:nvPr/>
        </p:nvSpPr>
        <p:spPr>
          <a:xfrm>
            <a:off x="5000625" y="1571625"/>
            <a:ext cx="2571750" cy="2286000"/>
          </a:xfrm>
          <a:prstGeom prst="hep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20" name="19 Düz Bağlayıcı"/>
          <p:cNvCxnSpPr>
            <a:stCxn id="18" idx="5"/>
            <a:endCxn id="18" idx="2"/>
          </p:cNvCxnSpPr>
          <p:nvPr/>
        </p:nvCxnSpPr>
        <p:spPr>
          <a:xfrm rot="10800000" flipH="1" flipV="1">
            <a:off x="5254625" y="2024063"/>
            <a:ext cx="1603375" cy="1833562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25 Düz Bağlayıcı"/>
          <p:cNvCxnSpPr>
            <a:stCxn id="18" idx="5"/>
            <a:endCxn id="18" idx="1"/>
          </p:cNvCxnSpPr>
          <p:nvPr/>
        </p:nvCxnSpPr>
        <p:spPr>
          <a:xfrm rot="10800000" flipH="1" flipV="1">
            <a:off x="5254625" y="2024063"/>
            <a:ext cx="2317750" cy="1017587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1857375" y="142875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1357313" y="2571750"/>
            <a:ext cx="3254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1928813" y="3786188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3571875" y="3786188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4143375" y="2643188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3571875" y="142875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714875" y="2928938"/>
            <a:ext cx="3635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G</a:t>
            </a: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5500688" y="3786188"/>
            <a:ext cx="3254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6786563" y="3786188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7572375" y="2928938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7215188" y="1714500"/>
            <a:ext cx="3508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38" name="Rectangle 30"/>
          <p:cNvSpPr>
            <a:spLocks noChangeArrowheads="1"/>
          </p:cNvSpPr>
          <p:nvPr/>
        </p:nvSpPr>
        <p:spPr bwMode="auto">
          <a:xfrm>
            <a:off x="6143625" y="121443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39" name="Rectangle 30"/>
          <p:cNvSpPr>
            <a:spLocks noChangeArrowheads="1"/>
          </p:cNvSpPr>
          <p:nvPr/>
        </p:nvSpPr>
        <p:spPr bwMode="auto">
          <a:xfrm>
            <a:off x="4929188" y="1785938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00"/>
                            </p:stCondLst>
                            <p:childTnLst>
                              <p:par>
                                <p:cTn id="1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100"/>
                            </p:stCondLst>
                            <p:childTnLst>
                              <p:par>
                                <p:cTn id="2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100"/>
                            </p:stCondLst>
                            <p:childTnLst>
                              <p:par>
                                <p:cTn id="2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100"/>
                            </p:stCondLst>
                            <p:childTnLst>
                              <p:par>
                                <p:cTn id="3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100"/>
                            </p:stCondLst>
                            <p:childTnLst>
                              <p:par>
                                <p:cTn id="3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100"/>
                            </p:stCondLst>
                            <p:childTnLst>
                              <p:par>
                                <p:cTn id="3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1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1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1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1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1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1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2100"/>
                            </p:stCondLst>
                            <p:childTnLst>
                              <p:par>
                                <p:cTn id="8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31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269" grpId="0"/>
      <p:bldP spid="8" grpId="0" animBg="1"/>
      <p:bldP spid="18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642938" y="1000125"/>
            <a:ext cx="7772400" cy="4214813"/>
          </a:xfrm>
        </p:spPr>
        <p:txBody>
          <a:bodyPr anchor="t"/>
          <a:lstStyle/>
          <a:p>
            <a:pPr eaLnBrk="1" hangingPunct="1">
              <a:defRPr/>
            </a:pPr>
            <a:r>
              <a:rPr lang="tr-TR" sz="4000" b="1" smtClean="0"/>
              <a:t>   </a:t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endParaRPr lang="tr-TR" sz="4000" b="1" smtClean="0"/>
          </a:p>
        </p:txBody>
      </p:sp>
      <p:sp>
        <p:nvSpPr>
          <p:cNvPr id="12291" name="4 Metin kutusu"/>
          <p:cNvSpPr txBox="1">
            <a:spLocks noChangeArrowheads="1"/>
          </p:cNvSpPr>
          <p:nvPr/>
        </p:nvSpPr>
        <p:spPr bwMode="auto">
          <a:xfrm>
            <a:off x="642938" y="1000125"/>
            <a:ext cx="7953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b="1">
                <a:latin typeface="Comic Sans MS" pitchFamily="66" charset="0"/>
              </a:rPr>
              <a:t>c. </a:t>
            </a:r>
            <a:r>
              <a:rPr lang="tr-TR">
                <a:latin typeface="Comic Sans MS" pitchFamily="66" charset="0"/>
              </a:rPr>
              <a:t>Kenar sayısı çift olan düzgün çokgenlerde karşılıklı kenarlar paraleldir.</a:t>
            </a:r>
          </a:p>
          <a:p>
            <a:endParaRPr lang="tr-TR">
              <a:latin typeface="Comic Sans MS" pitchFamily="66" charset="0"/>
            </a:endParaRPr>
          </a:p>
          <a:p>
            <a:endParaRPr lang="tr-TR">
              <a:latin typeface="Comic Sans MS" pitchFamily="66" charset="0"/>
            </a:endParaRPr>
          </a:p>
        </p:txBody>
      </p:sp>
      <p:sp>
        <p:nvSpPr>
          <p:cNvPr id="6" name="5 Altıgen"/>
          <p:cNvSpPr/>
          <p:nvPr/>
        </p:nvSpPr>
        <p:spPr>
          <a:xfrm>
            <a:off x="1643063" y="1643063"/>
            <a:ext cx="2500312" cy="2286000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7" name="6 Sekizgen"/>
          <p:cNvSpPr/>
          <p:nvPr/>
        </p:nvSpPr>
        <p:spPr>
          <a:xfrm>
            <a:off x="5000625" y="1643063"/>
            <a:ext cx="2357438" cy="2286000"/>
          </a:xfrm>
          <a:prstGeom prst="oc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10" name="9 Düz Ok Bağlayıcısı"/>
          <p:cNvCxnSpPr/>
          <p:nvPr/>
        </p:nvCxnSpPr>
        <p:spPr>
          <a:xfrm>
            <a:off x="2500313" y="1643063"/>
            <a:ext cx="214312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/>
          <p:cNvCxnSpPr/>
          <p:nvPr/>
        </p:nvCxnSpPr>
        <p:spPr>
          <a:xfrm>
            <a:off x="2786063" y="1643063"/>
            <a:ext cx="142875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/>
          <p:nvPr/>
        </p:nvCxnSpPr>
        <p:spPr>
          <a:xfrm>
            <a:off x="2928938" y="1643063"/>
            <a:ext cx="214312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Düz Ok Bağlayıcısı"/>
          <p:cNvCxnSpPr/>
          <p:nvPr/>
        </p:nvCxnSpPr>
        <p:spPr>
          <a:xfrm>
            <a:off x="2571750" y="3929063"/>
            <a:ext cx="21431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>
            <a:off x="2857500" y="3929063"/>
            <a:ext cx="142875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Düz Ok Bağlayıcısı"/>
          <p:cNvCxnSpPr/>
          <p:nvPr/>
        </p:nvCxnSpPr>
        <p:spPr>
          <a:xfrm>
            <a:off x="3000375" y="3929063"/>
            <a:ext cx="21431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Düz Ok Bağlayıcısı"/>
          <p:cNvCxnSpPr/>
          <p:nvPr/>
        </p:nvCxnSpPr>
        <p:spPr>
          <a:xfrm rot="16200000" flipV="1">
            <a:off x="3643313" y="2000250"/>
            <a:ext cx="285750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Düz Ok Bağlayıcısı"/>
          <p:cNvCxnSpPr/>
          <p:nvPr/>
        </p:nvCxnSpPr>
        <p:spPr>
          <a:xfrm rot="16200000" flipV="1">
            <a:off x="3714751" y="2143125"/>
            <a:ext cx="285750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Düz Ok Bağlayıcısı"/>
          <p:cNvCxnSpPr/>
          <p:nvPr/>
        </p:nvCxnSpPr>
        <p:spPr>
          <a:xfrm rot="16200000" flipV="1">
            <a:off x="1857376" y="3429000"/>
            <a:ext cx="285750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Düz Ok Bağlayıcısı"/>
          <p:cNvCxnSpPr/>
          <p:nvPr/>
        </p:nvCxnSpPr>
        <p:spPr>
          <a:xfrm rot="16200000" flipV="1">
            <a:off x="1785938" y="3286125"/>
            <a:ext cx="285750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Düz Ok Bağlayıcısı"/>
          <p:cNvCxnSpPr/>
          <p:nvPr/>
        </p:nvCxnSpPr>
        <p:spPr>
          <a:xfrm rot="5400000" flipH="1" flipV="1">
            <a:off x="3679031" y="3178970"/>
            <a:ext cx="428625" cy="2143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Düz Ok Bağlayıcısı"/>
          <p:cNvCxnSpPr/>
          <p:nvPr/>
        </p:nvCxnSpPr>
        <p:spPr>
          <a:xfrm rot="5400000" flipH="1" flipV="1">
            <a:off x="1785938" y="2143125"/>
            <a:ext cx="285750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Düz Ok Bağlayıcısı"/>
          <p:cNvCxnSpPr/>
          <p:nvPr/>
        </p:nvCxnSpPr>
        <p:spPr>
          <a:xfrm>
            <a:off x="5857875" y="3929063"/>
            <a:ext cx="21431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>
            <a:off x="6143625" y="3929063"/>
            <a:ext cx="142875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Düz Ok Bağlayıcısı"/>
          <p:cNvCxnSpPr/>
          <p:nvPr/>
        </p:nvCxnSpPr>
        <p:spPr>
          <a:xfrm>
            <a:off x="6286500" y="3929063"/>
            <a:ext cx="21431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Düz Ok Bağlayıcısı"/>
          <p:cNvCxnSpPr/>
          <p:nvPr/>
        </p:nvCxnSpPr>
        <p:spPr>
          <a:xfrm>
            <a:off x="5786438" y="1643063"/>
            <a:ext cx="214312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Düz Ok Bağlayıcısı"/>
          <p:cNvCxnSpPr/>
          <p:nvPr/>
        </p:nvCxnSpPr>
        <p:spPr>
          <a:xfrm>
            <a:off x="6072188" y="1643063"/>
            <a:ext cx="142875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Düz Ok Bağlayıcısı"/>
          <p:cNvCxnSpPr/>
          <p:nvPr/>
        </p:nvCxnSpPr>
        <p:spPr>
          <a:xfrm>
            <a:off x="6215063" y="1643063"/>
            <a:ext cx="214312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Düz Ok Bağlayıcısı"/>
          <p:cNvCxnSpPr/>
          <p:nvPr/>
        </p:nvCxnSpPr>
        <p:spPr>
          <a:xfrm rot="5400000" flipH="1" flipV="1">
            <a:off x="4893468" y="2821782"/>
            <a:ext cx="214313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5400000" flipH="1" flipV="1">
            <a:off x="4894262" y="2678113"/>
            <a:ext cx="214313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Düz Ok Bağlayıcısı"/>
          <p:cNvCxnSpPr/>
          <p:nvPr/>
        </p:nvCxnSpPr>
        <p:spPr>
          <a:xfrm rot="5400000" flipH="1" flipV="1">
            <a:off x="7251700" y="2678113"/>
            <a:ext cx="21431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Düz Ok Bağlayıcısı"/>
          <p:cNvCxnSpPr/>
          <p:nvPr/>
        </p:nvCxnSpPr>
        <p:spPr>
          <a:xfrm rot="5400000" flipH="1" flipV="1">
            <a:off x="7251700" y="2820988"/>
            <a:ext cx="214313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1357313" y="2571750"/>
            <a:ext cx="3254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4071938" y="2643188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1928813" y="3857625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3500438" y="3929063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1928813" y="1285875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3571875" y="1357313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6643688" y="3857625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7358063" y="3071813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46" name="Rectangle 30"/>
          <p:cNvSpPr>
            <a:spLocks noChangeArrowheads="1"/>
          </p:cNvSpPr>
          <p:nvPr/>
        </p:nvSpPr>
        <p:spPr bwMode="auto">
          <a:xfrm>
            <a:off x="7286625" y="2000250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50" name="Rectangle 30"/>
          <p:cNvSpPr>
            <a:spLocks noChangeArrowheads="1"/>
          </p:cNvSpPr>
          <p:nvPr/>
        </p:nvSpPr>
        <p:spPr bwMode="auto">
          <a:xfrm>
            <a:off x="6572250" y="1285875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auto">
          <a:xfrm>
            <a:off x="4643438" y="3000375"/>
            <a:ext cx="3635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G</a:t>
            </a:r>
          </a:p>
        </p:txBody>
      </p:sp>
      <p:sp>
        <p:nvSpPr>
          <p:cNvPr id="52" name="Rectangle 30"/>
          <p:cNvSpPr>
            <a:spLocks noChangeArrowheads="1"/>
          </p:cNvSpPr>
          <p:nvPr/>
        </p:nvSpPr>
        <p:spPr bwMode="auto">
          <a:xfrm>
            <a:off x="4643438" y="2071688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H</a:t>
            </a:r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auto">
          <a:xfrm>
            <a:off x="5357813" y="1357313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5357813" y="3857625"/>
            <a:ext cx="3254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56" name="55 Metin kutusu"/>
          <p:cNvSpPr txBox="1">
            <a:spLocks noChangeArrowheads="1"/>
          </p:cNvSpPr>
          <p:nvPr/>
        </p:nvSpPr>
        <p:spPr bwMode="auto">
          <a:xfrm>
            <a:off x="642938" y="4572000"/>
            <a:ext cx="765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>
                <a:latin typeface="Comic Sans MS" pitchFamily="66" charset="0"/>
              </a:rPr>
              <a:t>[AF] // [CD], [AB] // [ED], [EF] // [BC]      [HG] // [DC], [AB] // [FE]</a:t>
            </a:r>
          </a:p>
        </p:txBody>
      </p:sp>
      <p:sp>
        <p:nvSpPr>
          <p:cNvPr id="3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6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1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1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100"/>
                            </p:stCondLst>
                            <p:childTnLst>
                              <p:par>
                                <p:cTn id="5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2100"/>
                            </p:stCondLst>
                            <p:childTnLst>
                              <p:par>
                                <p:cTn id="15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4100"/>
                            </p:stCondLst>
                            <p:childTnLst>
                              <p:par>
                                <p:cTn id="2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6100"/>
                            </p:stCondLst>
                            <p:childTnLst>
                              <p:par>
                                <p:cTn id="2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18100"/>
                            </p:stCondLst>
                            <p:childTnLst>
                              <p:par>
                                <p:cTn id="3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20100"/>
                            </p:stCondLst>
                            <p:childTnLst>
                              <p:par>
                                <p:cTn id="4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4" dur="8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5" dur="80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6" dur="80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291" grpId="0"/>
      <p:bldP spid="6" grpId="0" animBg="1"/>
      <p:bldP spid="7" grpId="0" animBg="1"/>
      <p:bldP spid="29" grpId="0"/>
      <p:bldP spid="32" grpId="0"/>
      <p:bldP spid="33" grpId="0"/>
      <p:bldP spid="34" grpId="0"/>
      <p:bldP spid="35" grpId="0"/>
      <p:bldP spid="36" grpId="0"/>
      <p:bldP spid="37" grpId="0"/>
      <p:bldP spid="44" grpId="0"/>
      <p:bldP spid="46" grpId="0"/>
      <p:bldP spid="50" grpId="0"/>
      <p:bldP spid="51" grpId="0"/>
      <p:bldP spid="52" grpId="0"/>
      <p:bldP spid="53" grpId="0"/>
      <p:bldP spid="54" grpId="0"/>
      <p:bldP spid="56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714375" y="928688"/>
            <a:ext cx="7772400" cy="4840287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4000" b="1" smtClean="0"/>
              <a:t/>
            </a:r>
            <a:br>
              <a:rPr lang="tr-TR" sz="4000" b="1" smtClean="0"/>
            </a:br>
            <a:r>
              <a:rPr lang="tr-TR" sz="4000" b="1" smtClean="0"/>
              <a:t/>
            </a:r>
            <a:br>
              <a:rPr lang="tr-TR" sz="4000" b="1" smtClean="0"/>
            </a:br>
            <a:endParaRPr lang="tr-TR" sz="4000" b="1" smtClean="0"/>
          </a:p>
        </p:txBody>
      </p:sp>
      <p:sp>
        <p:nvSpPr>
          <p:cNvPr id="13316" name="4 Metin kutusu"/>
          <p:cNvSpPr txBox="1">
            <a:spLocks noChangeArrowheads="1"/>
          </p:cNvSpPr>
          <p:nvPr/>
        </p:nvSpPr>
        <p:spPr bwMode="auto">
          <a:xfrm>
            <a:off x="785813" y="1000125"/>
            <a:ext cx="75009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r-TR" b="1">
                <a:latin typeface="Comic Sans MS" pitchFamily="66" charset="0"/>
              </a:rPr>
              <a:t>d.</a:t>
            </a:r>
            <a:r>
              <a:rPr lang="tr-TR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>
                <a:latin typeface="Comic Sans MS" pitchFamily="66" charset="0"/>
              </a:rPr>
              <a:t>Kenar sayısı tek olan düzgün çokgenlerde karşı kenara çizilen dik karşı kenarı ortalar. Köşeden kenarın ortasına çizilen doğru parçası kenara diktir şeklinde de ifade edilir.</a:t>
            </a:r>
          </a:p>
          <a:p>
            <a:endParaRPr lang="tr-TR">
              <a:latin typeface="Comic Sans MS" pitchFamily="66" charset="0"/>
            </a:endParaRPr>
          </a:p>
        </p:txBody>
      </p:sp>
      <p:sp>
        <p:nvSpPr>
          <p:cNvPr id="8" name="7 Düzgün Beşgen"/>
          <p:cNvSpPr/>
          <p:nvPr/>
        </p:nvSpPr>
        <p:spPr>
          <a:xfrm>
            <a:off x="2000250" y="2071688"/>
            <a:ext cx="2286000" cy="2071687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12" name="11 Düz Bağlayıcı"/>
          <p:cNvCxnSpPr>
            <a:stCxn id="8" idx="0"/>
            <a:endCxn id="8" idx="3"/>
          </p:cNvCxnSpPr>
          <p:nvPr/>
        </p:nvCxnSpPr>
        <p:spPr>
          <a:xfrm rot="16200000" flipH="1">
            <a:off x="2105819" y="3107532"/>
            <a:ext cx="2073275" cy="15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şittir"/>
          <p:cNvSpPr/>
          <p:nvPr/>
        </p:nvSpPr>
        <p:spPr>
          <a:xfrm rot="5193645">
            <a:off x="2601119" y="4058444"/>
            <a:ext cx="304800" cy="201612"/>
          </a:xfrm>
          <a:prstGeom prst="mathEqual">
            <a:avLst/>
          </a:prstGeom>
          <a:noFill/>
          <a:ln w="317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14 Eşittir"/>
          <p:cNvSpPr/>
          <p:nvPr/>
        </p:nvSpPr>
        <p:spPr>
          <a:xfrm rot="5193645">
            <a:off x="3386932" y="4058443"/>
            <a:ext cx="304800" cy="201613"/>
          </a:xfrm>
          <a:prstGeom prst="mathEqual">
            <a:avLst/>
          </a:prstGeom>
          <a:noFill/>
          <a:ln w="317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>
              <a:solidFill>
                <a:schemeClr val="tx1"/>
              </a:solidFill>
            </a:endParaRPr>
          </a:p>
        </p:txBody>
      </p:sp>
      <p:sp>
        <p:nvSpPr>
          <p:cNvPr id="16" name="15 Yedigen"/>
          <p:cNvSpPr/>
          <p:nvPr/>
        </p:nvSpPr>
        <p:spPr>
          <a:xfrm>
            <a:off x="5214938" y="2071688"/>
            <a:ext cx="2500312" cy="2214562"/>
          </a:xfrm>
          <a:prstGeom prst="hep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7" name="16 Dikdörtgen"/>
          <p:cNvSpPr/>
          <p:nvPr/>
        </p:nvSpPr>
        <p:spPr>
          <a:xfrm flipV="1">
            <a:off x="3143250" y="3929063"/>
            <a:ext cx="214313" cy="214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19" name="18 Düz Bağlayıcı"/>
          <p:cNvCxnSpPr/>
          <p:nvPr/>
        </p:nvCxnSpPr>
        <p:spPr>
          <a:xfrm rot="10800000" flipH="1" flipV="1">
            <a:off x="5429250" y="2500313"/>
            <a:ext cx="1895475" cy="14192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Eşittir"/>
          <p:cNvSpPr/>
          <p:nvPr/>
        </p:nvSpPr>
        <p:spPr>
          <a:xfrm rot="2298961">
            <a:off x="7000875" y="3935413"/>
            <a:ext cx="366713" cy="331787"/>
          </a:xfrm>
          <a:prstGeom prst="mathEqual">
            <a:avLst/>
          </a:prstGeom>
          <a:noFill/>
          <a:ln w="317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>
              <a:solidFill>
                <a:schemeClr val="tx1"/>
              </a:solidFill>
            </a:endParaRPr>
          </a:p>
        </p:txBody>
      </p:sp>
      <p:sp>
        <p:nvSpPr>
          <p:cNvPr id="28" name="27 Eşittir"/>
          <p:cNvSpPr/>
          <p:nvPr/>
        </p:nvSpPr>
        <p:spPr>
          <a:xfrm rot="2298961">
            <a:off x="7350125" y="3578225"/>
            <a:ext cx="366713" cy="331788"/>
          </a:xfrm>
          <a:prstGeom prst="mathEqual">
            <a:avLst/>
          </a:prstGeom>
          <a:noFill/>
          <a:ln w="317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>
              <a:solidFill>
                <a:schemeClr val="tx1"/>
              </a:solidFill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2143125" y="4143375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4214813" y="2571750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3000375" y="178593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4857750" y="3357563"/>
            <a:ext cx="3254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5786438" y="4286250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6929438" y="4286250"/>
            <a:ext cx="3508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7643813" y="3286125"/>
            <a:ext cx="3508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7358063" y="2214563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6286500" y="171450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5072063" y="2286000"/>
            <a:ext cx="3635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G</a:t>
            </a: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1714500" y="264318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3786188" y="4071938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50"/>
                            </p:stCondLst>
                            <p:childTnLst>
                              <p:par>
                                <p:cTn id="1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5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50"/>
                            </p:stCondLst>
                            <p:childTnLst>
                              <p:par>
                                <p:cTn id="2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5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50"/>
                            </p:stCondLst>
                            <p:childTnLst>
                              <p:par>
                                <p:cTn id="4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50"/>
                            </p:stCondLst>
                            <p:childTnLst>
                              <p:par>
                                <p:cTn id="4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50"/>
                            </p:stCondLst>
                            <p:childTnLst>
                              <p:par>
                                <p:cTn id="4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50"/>
                            </p:stCondLst>
                            <p:childTnLst>
                              <p:par>
                                <p:cTn id="5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8" grpId="0" animBg="1"/>
      <p:bldP spid="14" grpId="0" animBg="1"/>
      <p:bldP spid="15" grpId="0" animBg="1"/>
      <p:bldP spid="16" grpId="0" animBg="1"/>
      <p:bldP spid="17" grpId="0" animBg="1"/>
      <p:bldP spid="27" grpId="0" animBg="1"/>
      <p:bldP spid="28" grpId="0" animBg="1"/>
      <p:bldP spid="20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5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714375" y="1071563"/>
            <a:ext cx="7772400" cy="4768850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4000" b="1" smtClean="0"/>
              <a:t>   </a:t>
            </a:r>
          </a:p>
        </p:txBody>
      </p:sp>
      <p:sp>
        <p:nvSpPr>
          <p:cNvPr id="14339" name="4 Metin kutusu"/>
          <p:cNvSpPr txBox="1">
            <a:spLocks noChangeArrowheads="1"/>
          </p:cNvSpPr>
          <p:nvPr/>
        </p:nvSpPr>
        <p:spPr bwMode="auto">
          <a:xfrm>
            <a:off x="1000125" y="1571625"/>
            <a:ext cx="6905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1600" b="1">
                <a:latin typeface="Comic Sans MS" pitchFamily="66" charset="0"/>
              </a:rPr>
              <a:t>a.</a:t>
            </a:r>
            <a:r>
              <a:rPr lang="tr-TR" sz="160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 sz="1600">
                <a:latin typeface="Comic Sans MS" pitchFamily="66" charset="0"/>
              </a:rPr>
              <a:t>n kenarlı düzgün çokgenin bir kenarı a ve iç teğet yarıçapı r ise alanı:</a:t>
            </a:r>
          </a:p>
          <a:p>
            <a:endParaRPr lang="tr-TR" sz="1600">
              <a:latin typeface="Comic Sans MS" pitchFamily="66" charset="0"/>
            </a:endParaRPr>
          </a:p>
        </p:txBody>
      </p:sp>
      <p:sp>
        <p:nvSpPr>
          <p:cNvPr id="7" name="6 Akış Çizelgesi: Bağlayıcı"/>
          <p:cNvSpPr/>
          <p:nvPr/>
        </p:nvSpPr>
        <p:spPr>
          <a:xfrm>
            <a:off x="1214438" y="2286000"/>
            <a:ext cx="2928937" cy="285750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8" name="7 Altıgen"/>
          <p:cNvSpPr/>
          <p:nvPr/>
        </p:nvSpPr>
        <p:spPr>
          <a:xfrm>
            <a:off x="1071563" y="2286000"/>
            <a:ext cx="3214687" cy="2857500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0" name="Rectangle 30"/>
          <p:cNvSpPr>
            <a:spLocks noChangeArrowheads="1"/>
          </p:cNvSpPr>
          <p:nvPr/>
        </p:nvSpPr>
        <p:spPr bwMode="auto">
          <a:xfrm>
            <a:off x="2500313" y="5500688"/>
            <a:ext cx="3127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1071563" y="4286250"/>
            <a:ext cx="3127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2" name="Rectangle 30"/>
          <p:cNvSpPr>
            <a:spLocks noChangeArrowheads="1"/>
          </p:cNvSpPr>
          <p:nvPr/>
        </p:nvSpPr>
        <p:spPr bwMode="auto">
          <a:xfrm>
            <a:off x="4000500" y="4286250"/>
            <a:ext cx="3127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cxnSp>
        <p:nvCxnSpPr>
          <p:cNvPr id="21" name="20 Düz Ok Bağlayıcısı"/>
          <p:cNvCxnSpPr/>
          <p:nvPr/>
        </p:nvCxnSpPr>
        <p:spPr>
          <a:xfrm rot="5400000" flipH="1" flipV="1">
            <a:off x="1928019" y="4429919"/>
            <a:ext cx="1428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23 Sol Ayraç"/>
          <p:cNvSpPr/>
          <p:nvPr/>
        </p:nvSpPr>
        <p:spPr>
          <a:xfrm rot="16200000">
            <a:off x="2500313" y="4500563"/>
            <a:ext cx="357187" cy="1785937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286000" y="3571875"/>
            <a:ext cx="35718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O</a:t>
            </a: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2500313" y="3571875"/>
            <a:ext cx="285750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tr-TR"/>
              <a:t> </a:t>
            </a: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2643188" y="4214813"/>
            <a:ext cx="2619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r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1428750" y="200025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571875" y="200025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4286250" y="3500438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3571875" y="5072063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1500188" y="5072063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785813" y="3500438"/>
            <a:ext cx="3254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22" name="21 Metin kutusu"/>
          <p:cNvSpPr txBox="1">
            <a:spLocks noChangeArrowheads="1"/>
          </p:cNvSpPr>
          <p:nvPr/>
        </p:nvSpPr>
        <p:spPr bwMode="auto">
          <a:xfrm>
            <a:off x="5000625" y="3500438"/>
            <a:ext cx="1214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Alan=</a:t>
            </a:r>
          </a:p>
        </p:txBody>
      </p:sp>
      <p:sp>
        <p:nvSpPr>
          <p:cNvPr id="23" name="22 Metin kutusu"/>
          <p:cNvSpPr txBox="1">
            <a:spLocks noChangeArrowheads="1"/>
          </p:cNvSpPr>
          <p:nvPr/>
        </p:nvSpPr>
        <p:spPr bwMode="auto">
          <a:xfrm>
            <a:off x="6000750" y="3214688"/>
            <a:ext cx="804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400">
                <a:latin typeface="Comic Sans MS" pitchFamily="66" charset="0"/>
              </a:rPr>
              <a:t>n.a.r</a:t>
            </a:r>
          </a:p>
        </p:txBody>
      </p:sp>
      <p:cxnSp>
        <p:nvCxnSpPr>
          <p:cNvPr id="28" name="27 Düz Bağlayıcı"/>
          <p:cNvCxnSpPr/>
          <p:nvPr/>
        </p:nvCxnSpPr>
        <p:spPr>
          <a:xfrm>
            <a:off x="5929313" y="3714750"/>
            <a:ext cx="857250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Metin kutusu"/>
          <p:cNvSpPr txBox="1">
            <a:spLocks noChangeArrowheads="1"/>
          </p:cNvSpPr>
          <p:nvPr/>
        </p:nvSpPr>
        <p:spPr bwMode="auto">
          <a:xfrm>
            <a:off x="6143625" y="3714750"/>
            <a:ext cx="371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400">
                <a:latin typeface="Comic Sans MS" pitchFamily="66" charset="0"/>
              </a:rPr>
              <a:t>2</a:t>
            </a:r>
          </a:p>
        </p:txBody>
      </p:sp>
      <p:sp>
        <p:nvSpPr>
          <p:cNvPr id="3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827088" y="1268413"/>
            <a:ext cx="467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r-TR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4. DÜZGÜN ÇOKGENİN ALANI</a:t>
            </a:r>
            <a:r>
              <a:rPr lang="tr-TR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roadway" pitchFamily="82" charset="0"/>
              </a:rPr>
              <a:t/>
            </a:r>
            <a:br>
              <a:rPr lang="tr-TR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roadway" pitchFamily="82" charset="0"/>
              </a:rPr>
            </a:br>
            <a:endParaRPr lang="tr-TR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Broadway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2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7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7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7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7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700"/>
                            </p:stCondLst>
                            <p:childTnLst>
                              <p:par>
                                <p:cTn id="5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7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7" grpId="0" animBg="1"/>
      <p:bldP spid="8" grpId="0" animBg="1"/>
      <p:bldP spid="10" grpId="0"/>
      <p:bldP spid="11" grpId="0"/>
      <p:bldP spid="12" grpId="0"/>
      <p:bldP spid="24" grpId="0" animBg="1"/>
      <p:bldP spid="25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2" grpId="0"/>
      <p:bldP spid="23" grpId="0"/>
      <p:bldP spid="37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714375" y="1143000"/>
            <a:ext cx="7772400" cy="4625975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4000" b="1" smtClean="0"/>
              <a:t> </a:t>
            </a:r>
          </a:p>
        </p:txBody>
      </p:sp>
      <p:sp>
        <p:nvSpPr>
          <p:cNvPr id="15364" name="5 Metin kutusu"/>
          <p:cNvSpPr txBox="1">
            <a:spLocks noChangeArrowheads="1"/>
          </p:cNvSpPr>
          <p:nvPr/>
        </p:nvSpPr>
        <p:spPr bwMode="auto">
          <a:xfrm>
            <a:off x="1214438" y="1857375"/>
            <a:ext cx="6357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Düzgün altıgen altı tane eşkenar üçgenden oluşur. Çokgenin bir kenarına </a:t>
            </a:r>
            <a:r>
              <a:rPr lang="tr-TR" b="1">
                <a:latin typeface="Comic Sans MS" pitchFamily="66" charset="0"/>
              </a:rPr>
              <a:t>a</a:t>
            </a:r>
            <a:r>
              <a:rPr lang="tr-TR">
                <a:latin typeface="Comic Sans MS" pitchFamily="66" charset="0"/>
              </a:rPr>
              <a:t> dersek :</a:t>
            </a:r>
          </a:p>
          <a:p>
            <a:endParaRPr lang="tr-TR">
              <a:latin typeface="Comic Sans MS" pitchFamily="66" charset="0"/>
            </a:endParaRPr>
          </a:p>
        </p:txBody>
      </p:sp>
      <p:sp>
        <p:nvSpPr>
          <p:cNvPr id="15365" name="6 Metin kutusu"/>
          <p:cNvSpPr txBox="1">
            <a:spLocks noChangeArrowheads="1"/>
          </p:cNvSpPr>
          <p:nvPr/>
        </p:nvSpPr>
        <p:spPr bwMode="auto">
          <a:xfrm>
            <a:off x="928688" y="1357313"/>
            <a:ext cx="2508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b="1">
                <a:latin typeface="Cambria" pitchFamily="18" charset="0"/>
              </a:rPr>
              <a:t>b. </a:t>
            </a:r>
            <a:r>
              <a:rPr lang="tr-TR">
                <a:latin typeface="Cambria" pitchFamily="18" charset="0"/>
              </a:rPr>
              <a:t>Düzgün altıgenin alanı</a:t>
            </a:r>
          </a:p>
        </p:txBody>
      </p:sp>
      <p:sp>
        <p:nvSpPr>
          <p:cNvPr id="20" name="19 Altıgen"/>
          <p:cNvSpPr/>
          <p:nvPr/>
        </p:nvSpPr>
        <p:spPr>
          <a:xfrm>
            <a:off x="1000125" y="2714625"/>
            <a:ext cx="3000375" cy="2643188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22" name="21 Düz Bağlayıcı"/>
          <p:cNvCxnSpPr>
            <a:stCxn id="20" idx="2"/>
            <a:endCxn id="20" idx="2"/>
          </p:cNvCxnSpPr>
          <p:nvPr/>
        </p:nvCxnSpPr>
        <p:spPr>
          <a:xfrm rot="10800000" flipH="1">
            <a:off x="1000125" y="4037013"/>
            <a:ext cx="3000375" cy="1587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24 Düz Bağlayıcı"/>
          <p:cNvCxnSpPr>
            <a:stCxn id="20" idx="2"/>
            <a:endCxn id="20" idx="2"/>
          </p:cNvCxnSpPr>
          <p:nvPr/>
        </p:nvCxnSpPr>
        <p:spPr>
          <a:xfrm rot="16200000" flipH="1">
            <a:off x="1178719" y="3196431"/>
            <a:ext cx="2643188" cy="167957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27 Düz Bağlayıcı"/>
          <p:cNvCxnSpPr>
            <a:stCxn id="20" idx="2"/>
            <a:endCxn id="20" idx="2"/>
          </p:cNvCxnSpPr>
          <p:nvPr/>
        </p:nvCxnSpPr>
        <p:spPr>
          <a:xfrm rot="5400000" flipH="1" flipV="1">
            <a:off x="1178719" y="3196431"/>
            <a:ext cx="2643188" cy="167957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30"/>
          <p:cNvSpPr>
            <a:spLocks noChangeArrowheads="1"/>
          </p:cNvSpPr>
          <p:nvPr/>
        </p:nvSpPr>
        <p:spPr bwMode="auto">
          <a:xfrm>
            <a:off x="1285875" y="521493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46" name="Rectangle 30"/>
          <p:cNvSpPr>
            <a:spLocks noChangeArrowheads="1"/>
          </p:cNvSpPr>
          <p:nvPr/>
        </p:nvSpPr>
        <p:spPr bwMode="auto">
          <a:xfrm>
            <a:off x="4000500" y="3857625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47" name="Rectangle 30"/>
          <p:cNvSpPr>
            <a:spLocks noChangeArrowheads="1"/>
          </p:cNvSpPr>
          <p:nvPr/>
        </p:nvSpPr>
        <p:spPr bwMode="auto">
          <a:xfrm>
            <a:off x="3357563" y="5214938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49" name="Rectangle 30"/>
          <p:cNvSpPr>
            <a:spLocks noChangeArrowheads="1"/>
          </p:cNvSpPr>
          <p:nvPr/>
        </p:nvSpPr>
        <p:spPr bwMode="auto">
          <a:xfrm>
            <a:off x="1357313" y="2500313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50" name="Rectangle 30"/>
          <p:cNvSpPr>
            <a:spLocks noChangeArrowheads="1"/>
          </p:cNvSpPr>
          <p:nvPr/>
        </p:nvSpPr>
        <p:spPr bwMode="auto">
          <a:xfrm>
            <a:off x="714375" y="3857625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auto">
          <a:xfrm>
            <a:off x="3357563" y="2500313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52" name="Rectangle 30"/>
          <p:cNvSpPr>
            <a:spLocks noChangeArrowheads="1"/>
          </p:cNvSpPr>
          <p:nvPr/>
        </p:nvSpPr>
        <p:spPr bwMode="auto">
          <a:xfrm>
            <a:off x="1785938" y="3143250"/>
            <a:ext cx="3127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auto">
          <a:xfrm>
            <a:off x="2214563" y="5286375"/>
            <a:ext cx="3127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3643313" y="3143250"/>
            <a:ext cx="3127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24" name="23 Metin kutusu"/>
          <p:cNvSpPr txBox="1">
            <a:spLocks noChangeArrowheads="1"/>
          </p:cNvSpPr>
          <p:nvPr/>
        </p:nvSpPr>
        <p:spPr bwMode="auto">
          <a:xfrm>
            <a:off x="4786313" y="3857625"/>
            <a:ext cx="1997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400">
                <a:latin typeface="Comic Sans MS" pitchFamily="66" charset="0"/>
              </a:rPr>
              <a:t>A(ABCDEF)=</a:t>
            </a:r>
          </a:p>
        </p:txBody>
      </p:sp>
      <p:sp>
        <p:nvSpPr>
          <p:cNvPr id="26" name="25 Metin kutusu"/>
          <p:cNvSpPr txBox="1">
            <a:spLocks noChangeArrowheads="1"/>
          </p:cNvSpPr>
          <p:nvPr/>
        </p:nvSpPr>
        <p:spPr bwMode="auto">
          <a:xfrm>
            <a:off x="6643688" y="378618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6</a:t>
            </a:r>
          </a:p>
        </p:txBody>
      </p:sp>
      <p:sp>
        <p:nvSpPr>
          <p:cNvPr id="27" name="26 Metin kutusu"/>
          <p:cNvSpPr txBox="1">
            <a:spLocks noChangeArrowheads="1"/>
          </p:cNvSpPr>
          <p:nvPr/>
        </p:nvSpPr>
        <p:spPr bwMode="auto">
          <a:xfrm>
            <a:off x="7000875" y="3571875"/>
            <a:ext cx="1071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a</a:t>
            </a:r>
            <a:r>
              <a:rPr lang="tr-TR" sz="2400" baseline="30000">
                <a:latin typeface="Comic Sans MS" pitchFamily="66" charset="0"/>
              </a:rPr>
              <a:t>2</a:t>
            </a:r>
            <a:r>
              <a:rPr lang="tr-TR" sz="2400">
                <a:latin typeface="Comic Sans MS" pitchFamily="66" charset="0"/>
              </a:rPr>
              <a:t> </a:t>
            </a:r>
            <a:r>
              <a:rPr lang="tr-TR" sz="2400">
                <a:latin typeface="Comic Sans MS" pitchFamily="66" charset="0"/>
                <a:sym typeface="Symbol" pitchFamily="18" charset="2"/>
              </a:rPr>
              <a:t>3</a:t>
            </a:r>
            <a:endParaRPr lang="tr-TR" sz="2400">
              <a:latin typeface="Comic Sans MS" pitchFamily="66" charset="0"/>
            </a:endParaRPr>
          </a:p>
        </p:txBody>
      </p:sp>
      <p:cxnSp>
        <p:nvCxnSpPr>
          <p:cNvPr id="30" name="29 Düz Bağlayıcı"/>
          <p:cNvCxnSpPr/>
          <p:nvPr/>
        </p:nvCxnSpPr>
        <p:spPr>
          <a:xfrm>
            <a:off x="7000875" y="4071938"/>
            <a:ext cx="1000125" cy="158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Metin kutusu"/>
          <p:cNvSpPr txBox="1">
            <a:spLocks noChangeArrowheads="1"/>
          </p:cNvSpPr>
          <p:nvPr/>
        </p:nvSpPr>
        <p:spPr bwMode="auto">
          <a:xfrm>
            <a:off x="7215188" y="4143375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4</a:t>
            </a:r>
            <a:endParaRPr lang="tr-TR">
              <a:latin typeface="Comic Sans MS" pitchFamily="66" charset="0"/>
            </a:endParaRP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5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500"/>
                            </p:stCondLst>
                            <p:childTnLst>
                              <p:par>
                                <p:cTn id="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20" grpId="0" animBg="1"/>
      <p:bldP spid="45" grpId="0"/>
      <p:bldP spid="46" grpId="0"/>
      <p:bldP spid="47" grpId="0"/>
      <p:bldP spid="49" grpId="0"/>
      <p:bldP spid="50" grpId="0"/>
      <p:bldP spid="51" grpId="0"/>
      <p:bldP spid="52" grpId="0"/>
      <p:bldP spid="53" grpId="0"/>
      <p:bldP spid="54" grpId="0"/>
      <p:bldP spid="24" grpId="0"/>
      <p:bldP spid="26" grpId="0"/>
      <p:bldP spid="27" grpId="0"/>
      <p:bldP spid="31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714375" y="1214438"/>
            <a:ext cx="7772400" cy="4554537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4000" b="1" smtClean="0"/>
              <a:t> </a:t>
            </a:r>
          </a:p>
        </p:txBody>
      </p:sp>
      <p:sp>
        <p:nvSpPr>
          <p:cNvPr id="16388" name="6 Metin kutusu"/>
          <p:cNvSpPr txBox="1">
            <a:spLocks noChangeArrowheads="1"/>
          </p:cNvSpPr>
          <p:nvPr/>
        </p:nvSpPr>
        <p:spPr bwMode="auto">
          <a:xfrm>
            <a:off x="857250" y="1357313"/>
            <a:ext cx="82867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latin typeface="Comic Sans MS" pitchFamily="66" charset="0"/>
              </a:rPr>
              <a:t>c.</a:t>
            </a:r>
            <a:r>
              <a:rPr lang="tr-TR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>
                <a:latin typeface="Comic Sans MS" pitchFamily="66" charset="0"/>
              </a:rPr>
              <a:t>n kenarlı bir düzgün çokgende bir kenarı gören merkez açı      ‘dir. </a:t>
            </a:r>
          </a:p>
          <a:p>
            <a:r>
              <a:rPr lang="tr-TR">
                <a:latin typeface="Comic Sans MS" pitchFamily="66" charset="0"/>
              </a:rPr>
              <a:t>Ve çevrel çemberin yarıçapı R ise çokgenin alanı : </a:t>
            </a:r>
          </a:p>
          <a:p>
            <a:endParaRPr lang="tr-TR">
              <a:latin typeface="Comic Sans MS" pitchFamily="66" charset="0"/>
            </a:endParaRPr>
          </a:p>
        </p:txBody>
      </p:sp>
      <p:sp>
        <p:nvSpPr>
          <p:cNvPr id="9" name="8 Akış Çizelgesi: Bağlayıcı"/>
          <p:cNvSpPr/>
          <p:nvPr/>
        </p:nvSpPr>
        <p:spPr>
          <a:xfrm>
            <a:off x="1000125" y="2214563"/>
            <a:ext cx="3571875" cy="3429000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0" name="9 Sekizgen"/>
          <p:cNvSpPr/>
          <p:nvPr/>
        </p:nvSpPr>
        <p:spPr>
          <a:xfrm>
            <a:off x="1143000" y="2357438"/>
            <a:ext cx="3286125" cy="3143250"/>
          </a:xfrm>
          <a:prstGeom prst="oc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12" name="11 Düz Ok Bağlayıcısı"/>
          <p:cNvCxnSpPr>
            <a:stCxn id="10" idx="2"/>
          </p:cNvCxnSpPr>
          <p:nvPr/>
        </p:nvCxnSpPr>
        <p:spPr>
          <a:xfrm rot="5400000" flipH="1" flipV="1">
            <a:off x="1639094" y="4353719"/>
            <a:ext cx="1571625" cy="722313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>
            <a:stCxn id="10" idx="2"/>
          </p:cNvCxnSpPr>
          <p:nvPr/>
        </p:nvCxnSpPr>
        <p:spPr>
          <a:xfrm rot="5400000" flipH="1">
            <a:off x="2361406" y="4353720"/>
            <a:ext cx="1571625" cy="722312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19 Yay"/>
          <p:cNvSpPr/>
          <p:nvPr/>
        </p:nvSpPr>
        <p:spPr>
          <a:xfrm rot="8099132">
            <a:off x="2540000" y="3838575"/>
            <a:ext cx="433388" cy="693738"/>
          </a:xfrm>
          <a:prstGeom prst="arc">
            <a:avLst>
              <a:gd name="adj1" fmla="val 16090377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auto">
          <a:xfrm>
            <a:off x="2143125" y="4429125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R</a:t>
            </a: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3071813" y="4429125"/>
            <a:ext cx="3508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R</a:t>
            </a: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2643188" y="4429125"/>
            <a:ext cx="3127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1785938" y="2000250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3429000" y="207168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3429000" y="542925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4357688" y="3000375"/>
            <a:ext cx="3508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4357688" y="4500563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1785938" y="5429250"/>
            <a:ext cx="3254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857250" y="4500563"/>
            <a:ext cx="3635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G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857250" y="2928938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H</a:t>
            </a: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2571750" y="3571875"/>
            <a:ext cx="3635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O</a:t>
            </a:r>
          </a:p>
        </p:txBody>
      </p:sp>
      <p:sp>
        <p:nvSpPr>
          <p:cNvPr id="18454" name="33 Metin kutusu"/>
          <p:cNvSpPr txBox="1">
            <a:spLocks noChangeArrowheads="1"/>
          </p:cNvSpPr>
          <p:nvPr/>
        </p:nvSpPr>
        <p:spPr bwMode="auto">
          <a:xfrm>
            <a:off x="4929188" y="3786188"/>
            <a:ext cx="1285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Alan=</a:t>
            </a:r>
          </a:p>
        </p:txBody>
      </p:sp>
      <p:sp>
        <p:nvSpPr>
          <p:cNvPr id="18455" name="34 Metin kutusu"/>
          <p:cNvSpPr txBox="1">
            <a:spLocks noChangeArrowheads="1"/>
          </p:cNvSpPr>
          <p:nvPr/>
        </p:nvSpPr>
        <p:spPr bwMode="auto">
          <a:xfrm>
            <a:off x="6072188" y="3571875"/>
            <a:ext cx="1357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R</a:t>
            </a:r>
            <a:r>
              <a:rPr lang="tr-TR" sz="2400" baseline="30000">
                <a:latin typeface="Comic Sans MS" pitchFamily="66" charset="0"/>
              </a:rPr>
              <a:t>2 </a:t>
            </a:r>
            <a:r>
              <a:rPr lang="tr-TR" sz="2400">
                <a:latin typeface="Comic Sans MS" pitchFamily="66" charset="0"/>
              </a:rPr>
              <a:t> sin</a:t>
            </a:r>
            <a:r>
              <a:rPr lang="tr-TR" sz="2400">
                <a:latin typeface="Comic Sans MS" pitchFamily="66" charset="0"/>
                <a:sym typeface="Symbol" pitchFamily="18" charset="2"/>
              </a:rPr>
              <a:t></a:t>
            </a:r>
            <a:endParaRPr lang="tr-TR" sz="2400">
              <a:latin typeface="Comic Sans MS" pitchFamily="66" charset="0"/>
            </a:endParaRPr>
          </a:p>
        </p:txBody>
      </p:sp>
      <p:sp>
        <p:nvSpPr>
          <p:cNvPr id="18456" name="35 Metin kutusu"/>
          <p:cNvSpPr txBox="1">
            <a:spLocks noChangeArrowheads="1"/>
          </p:cNvSpPr>
          <p:nvPr/>
        </p:nvSpPr>
        <p:spPr bwMode="auto">
          <a:xfrm>
            <a:off x="6215063" y="4000500"/>
            <a:ext cx="714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2</a:t>
            </a:r>
          </a:p>
        </p:txBody>
      </p:sp>
      <p:cxnSp>
        <p:nvCxnSpPr>
          <p:cNvPr id="38" name="37 Düz Bağlayıcı"/>
          <p:cNvCxnSpPr/>
          <p:nvPr/>
        </p:nvCxnSpPr>
        <p:spPr>
          <a:xfrm>
            <a:off x="5857875" y="4000500"/>
            <a:ext cx="1500188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8" name="38 Metin kutusu"/>
          <p:cNvSpPr txBox="1">
            <a:spLocks noChangeArrowheads="1"/>
          </p:cNvSpPr>
          <p:nvPr/>
        </p:nvSpPr>
        <p:spPr bwMode="auto">
          <a:xfrm>
            <a:off x="5715000" y="35718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latin typeface="Comic Sans MS" pitchFamily="66" charset="0"/>
              </a:rPr>
              <a:t>n.</a:t>
            </a:r>
          </a:p>
        </p:txBody>
      </p:sp>
      <p:sp>
        <p:nvSpPr>
          <p:cNvPr id="18459" name="40 Metin kutusu"/>
          <p:cNvSpPr txBox="1">
            <a:spLocks noChangeArrowheads="1"/>
          </p:cNvSpPr>
          <p:nvPr/>
        </p:nvSpPr>
        <p:spPr bwMode="auto">
          <a:xfrm>
            <a:off x="7286625" y="1214438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360</a:t>
            </a:r>
          </a:p>
        </p:txBody>
      </p:sp>
      <p:sp>
        <p:nvSpPr>
          <p:cNvPr id="18460" name="41 Metin kutusu"/>
          <p:cNvSpPr txBox="1">
            <a:spLocks noChangeArrowheads="1"/>
          </p:cNvSpPr>
          <p:nvPr/>
        </p:nvSpPr>
        <p:spPr bwMode="auto">
          <a:xfrm>
            <a:off x="7429500" y="1500188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n</a:t>
            </a:r>
          </a:p>
        </p:txBody>
      </p:sp>
      <p:cxnSp>
        <p:nvCxnSpPr>
          <p:cNvPr id="44" name="43 Düz Bağlayıcı"/>
          <p:cNvCxnSpPr/>
          <p:nvPr/>
        </p:nvCxnSpPr>
        <p:spPr>
          <a:xfrm>
            <a:off x="7429500" y="1571625"/>
            <a:ext cx="357188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800"/>
                            </p:stCondLst>
                            <p:childTnLst>
                              <p:par>
                                <p:cTn id="4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8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8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8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8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8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8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8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8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80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8800"/>
                            </p:stCondLst>
                            <p:childTnLst>
                              <p:par>
                                <p:cTn id="8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98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8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1800"/>
                            </p:stCondLst>
                            <p:childTnLst>
                              <p:par>
                                <p:cTn id="9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2300"/>
                            </p:stCondLst>
                            <p:childTnLst>
                              <p:par>
                                <p:cTn id="10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28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3300"/>
                            </p:stCondLst>
                            <p:childTnLst>
                              <p:par>
                                <p:cTn id="10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3800"/>
                            </p:stCondLst>
                            <p:childTnLst>
                              <p:par>
                                <p:cTn id="1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9" grpId="0" animBg="1"/>
      <p:bldP spid="10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18454" grpId="0"/>
      <p:bldP spid="18455" grpId="0"/>
      <p:bldP spid="18456" grpId="0"/>
      <p:bldP spid="18458" grpId="0"/>
      <p:bldP spid="18459" grpId="0"/>
      <p:bldP spid="18460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chemeClr val="tx2">
                <a:lumMod val="60000"/>
                <a:lumOff val="40000"/>
              </a:schemeClr>
            </a:gs>
            <a:gs pos="64999">
              <a:srgbClr val="F0EBD5"/>
            </a:gs>
            <a:gs pos="84000">
              <a:srgbClr val="D1C39F">
                <a:alpha val="67000"/>
              </a:srgb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simler.gif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619250" y="981075"/>
            <a:ext cx="6835775" cy="51260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 idx="4294967295"/>
          </p:nvPr>
        </p:nvSpPr>
        <p:spPr>
          <a:xfrm>
            <a:off x="857250" y="1571625"/>
            <a:ext cx="7772400" cy="785813"/>
          </a:xfrm>
        </p:spPr>
        <p:txBody>
          <a:bodyPr anchor="t">
            <a:normAutofit/>
          </a:bodyPr>
          <a:lstStyle/>
          <a:p>
            <a:pPr algn="l" eaLnBrk="1" hangingPunct="1">
              <a:defRPr/>
            </a:pPr>
            <a:r>
              <a:rPr lang="tr-TR" sz="4000" b="1" smtClean="0">
                <a:latin typeface="Algerian" pitchFamily="82" charset="0"/>
              </a:rPr>
              <a:t>DÜZGÜN ÇOKGENLER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idx="4294967295"/>
          </p:nvPr>
        </p:nvSpPr>
        <p:spPr>
          <a:xfrm>
            <a:off x="714375" y="642938"/>
            <a:ext cx="7772400" cy="906462"/>
          </a:xfrm>
        </p:spPr>
        <p:txBody>
          <a:bodyPr anchor="b"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tr-TR" sz="400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KONU</a:t>
            </a:r>
            <a:r>
              <a:rPr lang="tr-TR" sz="400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</a:t>
            </a:r>
          </a:p>
        </p:txBody>
      </p:sp>
      <p:sp>
        <p:nvSpPr>
          <p:cNvPr id="7" name="4 Metin Yer Tutucusu"/>
          <p:cNvSpPr txBox="1">
            <a:spLocks/>
          </p:cNvSpPr>
          <p:nvPr/>
        </p:nvSpPr>
        <p:spPr bwMode="auto">
          <a:xfrm>
            <a:off x="785813" y="4572000"/>
            <a:ext cx="77724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r-TR" sz="4000">
                <a:solidFill>
                  <a:srgbClr val="404040"/>
                </a:solidFill>
                <a:latin typeface="Comic Sans MS" pitchFamily="66" charset="0"/>
              </a:rPr>
              <a:t>SINIF DÜZEYİ:</a:t>
            </a:r>
          </a:p>
        </p:txBody>
      </p:sp>
      <p:sp>
        <p:nvSpPr>
          <p:cNvPr id="9" name="3 Başlık"/>
          <p:cNvSpPr txBox="1">
            <a:spLocks/>
          </p:cNvSpPr>
          <p:nvPr/>
        </p:nvSpPr>
        <p:spPr>
          <a:xfrm>
            <a:off x="1000125" y="5429250"/>
            <a:ext cx="7772400" cy="785813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sz="4000" b="1" cap="all" spc="300" dirty="0">
                <a:latin typeface="Algerian" pitchFamily="82" charset="0"/>
                <a:ea typeface="+mj-ea"/>
                <a:cs typeface="+mj-cs"/>
              </a:rPr>
              <a:t>7. sINIF</a:t>
            </a: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857250" y="2571750"/>
            <a:ext cx="77724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tr-TR" sz="4000">
                <a:solidFill>
                  <a:srgbClr val="404040"/>
                </a:solidFill>
                <a:latin typeface="Comic Sans MS" pitchFamily="66" charset="0"/>
              </a:rPr>
              <a:t>ALT ÖĞRENME ALANI:</a:t>
            </a:r>
          </a:p>
        </p:txBody>
      </p:sp>
      <p:sp>
        <p:nvSpPr>
          <p:cNvPr id="11" name="3 Başlık"/>
          <p:cNvSpPr txBox="1">
            <a:spLocks/>
          </p:cNvSpPr>
          <p:nvPr/>
        </p:nvSpPr>
        <p:spPr>
          <a:xfrm>
            <a:off x="900113" y="3573463"/>
            <a:ext cx="7772400" cy="785812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sz="4000" b="1" cap="all" spc="300" dirty="0">
                <a:latin typeface="Algerian" pitchFamily="82" charset="0"/>
                <a:ea typeface="+mj-ea"/>
                <a:cs typeface="+mj-cs"/>
              </a:rPr>
              <a:t>GEOMETRİ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6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5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5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600"/>
                            </p:stCondLst>
                            <p:childTnLst>
                              <p:par>
                                <p:cTn id="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642938" y="2214563"/>
            <a:ext cx="7772400" cy="2928937"/>
          </a:xfrm>
        </p:spPr>
        <p:txBody>
          <a:bodyPr anchor="t">
            <a:noAutofit/>
          </a:bodyPr>
          <a:lstStyle/>
          <a:p>
            <a:pPr algn="l" eaLnBrk="1" hangingPunct="1">
              <a:defRPr/>
            </a:pPr>
            <a:r>
              <a:rPr lang="tr-TR" sz="2400" b="1" smtClean="0">
                <a:latin typeface="Algerian" pitchFamily="82" charset="0"/>
              </a:rPr>
              <a:t/>
            </a:r>
            <a:br>
              <a:rPr lang="tr-TR" sz="2400" b="1" smtClean="0">
                <a:latin typeface="Algerian" pitchFamily="82" charset="0"/>
              </a:rPr>
            </a:br>
            <a:r>
              <a:rPr lang="tr-TR" sz="2400" b="1" smtClean="0">
                <a:latin typeface="Algerian" pitchFamily="82" charset="0"/>
              </a:rPr>
              <a:t/>
            </a:r>
            <a:br>
              <a:rPr lang="tr-TR" sz="2400" b="1" smtClean="0">
                <a:latin typeface="Algerian" pitchFamily="82" charset="0"/>
              </a:rPr>
            </a:br>
            <a:r>
              <a:rPr lang="tr-TR" sz="2400" b="1" smtClean="0">
                <a:latin typeface="Algerian" pitchFamily="82" charset="0"/>
              </a:rPr>
              <a:t/>
            </a:r>
            <a:br>
              <a:rPr lang="tr-TR" sz="2400" b="1" smtClean="0">
                <a:latin typeface="Algerian" pitchFamily="82" charset="0"/>
              </a:rPr>
            </a:br>
            <a:endParaRPr lang="tr-TR" sz="2400" b="1" smtClean="0">
              <a:latin typeface="Algerian" pitchFamily="82" charset="0"/>
            </a:endParaRPr>
          </a:p>
        </p:txBody>
      </p:sp>
      <p:sp>
        <p:nvSpPr>
          <p:cNvPr id="3" name="2 Metin Yer Tutucusu"/>
          <p:cNvSpPr>
            <a:spLocks noGrp="1"/>
          </p:cNvSpPr>
          <p:nvPr>
            <p:ph type="body" idx="4294967295"/>
          </p:nvPr>
        </p:nvSpPr>
        <p:spPr>
          <a:xfrm>
            <a:off x="571500" y="357188"/>
            <a:ext cx="7772400" cy="857250"/>
          </a:xfrm>
        </p:spPr>
        <p:txBody>
          <a:bodyPr anchor="b"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tr-TR" sz="440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KAZANIMLAR</a:t>
            </a:r>
            <a:r>
              <a:rPr lang="tr-TR" sz="440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4" name="3 Metin kutusu"/>
          <p:cNvSpPr txBox="1"/>
          <p:nvPr/>
        </p:nvSpPr>
        <p:spPr>
          <a:xfrm rot="21041506">
            <a:off x="785813" y="4213225"/>
            <a:ext cx="668496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pc="300" dirty="0">
                <a:latin typeface="Algerian" pitchFamily="82" charset="0"/>
              </a:rPr>
              <a:t>2.  Düzgün ÇOKGENLERİ İNŞA eder ve ÇİZER.</a:t>
            </a:r>
            <a:endParaRPr lang="tr-TR" dirty="0"/>
          </a:p>
        </p:txBody>
      </p:sp>
      <p:sp>
        <p:nvSpPr>
          <p:cNvPr id="6" name="5 Metin kutusu"/>
          <p:cNvSpPr txBox="1"/>
          <p:nvPr/>
        </p:nvSpPr>
        <p:spPr>
          <a:xfrm rot="582968">
            <a:off x="857250" y="2854325"/>
            <a:ext cx="7643813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r-TR" spc="300" dirty="0">
                <a:latin typeface="Algerian" pitchFamily="82" charset="0"/>
              </a:rPr>
              <a:t>1.  ÇOKGENLERİN KÖŞEGENLERİNİ, İÇ ve DIŞ AÇILARINI BELİRLER.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2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 idx="4294967295"/>
          </p:nvPr>
        </p:nvSpPr>
        <p:spPr>
          <a:xfrm>
            <a:off x="857250" y="1214438"/>
            <a:ext cx="7772400" cy="5429250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1.ÇOKGEN</a:t>
            </a:r>
            <a:r>
              <a:rPr lang="tr-TR" sz="1200" b="1" smtClean="0">
                <a:latin typeface="Comic Sans MS" pitchFamily="66" charset="0"/>
              </a:rPr>
              <a:t/>
            </a:r>
            <a:br>
              <a:rPr lang="tr-TR" sz="1200" b="1" smtClean="0">
                <a:latin typeface="Comic Sans MS" pitchFamily="66" charset="0"/>
              </a:rPr>
            </a:br>
            <a:r>
              <a:rPr lang="tr-TR" sz="1200" b="1" smtClean="0">
                <a:latin typeface="Comic Sans MS" pitchFamily="66" charset="0"/>
              </a:rPr>
              <a:t>      </a:t>
            </a:r>
            <a:r>
              <a:rPr lang="tr-TR" sz="1300" b="1" smtClean="0">
                <a:latin typeface="Comic Sans MS" pitchFamily="66" charset="0"/>
              </a:rPr>
              <a:t/>
            </a:r>
            <a:br>
              <a:rPr lang="tr-TR" sz="1300" b="1" smtClean="0">
                <a:latin typeface="Comic Sans MS" pitchFamily="66" charset="0"/>
              </a:rPr>
            </a:br>
            <a:r>
              <a:rPr lang="tr-TR" sz="1300" b="1" smtClean="0">
                <a:latin typeface="Comic Sans MS" pitchFamily="66" charset="0"/>
              </a:rPr>
              <a:t/>
            </a:r>
            <a:br>
              <a:rPr lang="tr-TR" sz="1300" b="1" smtClean="0">
                <a:latin typeface="Comic Sans MS" pitchFamily="66" charset="0"/>
              </a:rPr>
            </a:br>
            <a:r>
              <a:rPr lang="tr-TR" sz="1300" b="1" smtClean="0">
                <a:latin typeface="Comic Sans MS" pitchFamily="66" charset="0"/>
              </a:rPr>
              <a:t/>
            </a:r>
            <a:br>
              <a:rPr lang="tr-TR" sz="1300" b="1" smtClean="0">
                <a:latin typeface="Comic Sans MS" pitchFamily="66" charset="0"/>
              </a:rPr>
            </a:br>
            <a:r>
              <a:rPr lang="tr-TR" sz="1300" b="1" smtClean="0">
                <a:latin typeface="Comic Sans MS" pitchFamily="66" charset="0"/>
              </a:rPr>
              <a:t/>
            </a:r>
            <a:br>
              <a:rPr lang="tr-TR" sz="1300" b="1" smtClean="0">
                <a:latin typeface="Comic Sans MS" pitchFamily="66" charset="0"/>
              </a:rPr>
            </a:br>
            <a:r>
              <a:rPr lang="tr-TR" sz="1300" b="1" smtClean="0">
                <a:latin typeface="Comic Sans MS" pitchFamily="66" charset="0"/>
              </a:rPr>
              <a:t/>
            </a:r>
            <a:br>
              <a:rPr lang="tr-TR" sz="1300" b="1" smtClean="0">
                <a:latin typeface="Comic Sans MS" pitchFamily="66" charset="0"/>
              </a:rPr>
            </a:br>
            <a:r>
              <a:rPr lang="tr-TR" sz="1300" b="1" smtClean="0">
                <a:latin typeface="Comic Sans MS" pitchFamily="66" charset="0"/>
              </a:rPr>
              <a:t/>
            </a:r>
            <a:br>
              <a:rPr lang="tr-TR" sz="1300" b="1" smtClean="0">
                <a:latin typeface="Comic Sans MS" pitchFamily="66" charset="0"/>
              </a:rPr>
            </a:br>
            <a:r>
              <a:rPr lang="tr-TR" sz="1300" b="1" smtClean="0">
                <a:latin typeface="Comic Sans MS" pitchFamily="66" charset="0"/>
              </a:rPr>
              <a:t/>
            </a:r>
            <a:br>
              <a:rPr lang="tr-TR" sz="1300" b="1" smtClean="0">
                <a:latin typeface="Comic Sans MS" pitchFamily="66" charset="0"/>
              </a:rPr>
            </a:br>
            <a:endParaRPr lang="tr-TR" sz="1300" b="1" smtClean="0">
              <a:latin typeface="Comic Sans MS" pitchFamily="66" charset="0"/>
            </a:endParaRPr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1000125" y="1643063"/>
            <a:ext cx="7500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r-TR" sz="1600">
                <a:latin typeface="Comic Sans MS" pitchFamily="66" charset="0"/>
              </a:rPr>
              <a:t>Bir düzlemde birbirinden farklı ve herhangi üçü doğrusal olmayan A</a:t>
            </a:r>
            <a:r>
              <a:rPr lang="tr-TR" sz="1600" baseline="-25000">
                <a:latin typeface="Comic Sans MS" pitchFamily="66" charset="0"/>
              </a:rPr>
              <a:t>1</a:t>
            </a:r>
            <a:r>
              <a:rPr lang="tr-TR" sz="1600">
                <a:latin typeface="Comic Sans MS" pitchFamily="66" charset="0"/>
              </a:rPr>
              <a:t>, A</a:t>
            </a:r>
            <a:r>
              <a:rPr lang="tr-TR" sz="1600" baseline="-25000">
                <a:latin typeface="Comic Sans MS" pitchFamily="66" charset="0"/>
              </a:rPr>
              <a:t>2</a:t>
            </a:r>
            <a:r>
              <a:rPr lang="tr-TR" sz="1600">
                <a:latin typeface="Comic Sans MS" pitchFamily="66" charset="0"/>
              </a:rPr>
              <a:t>, A</a:t>
            </a:r>
            <a:r>
              <a:rPr lang="tr-TR" sz="1600" baseline="-25000">
                <a:latin typeface="Comic Sans MS" pitchFamily="66" charset="0"/>
              </a:rPr>
              <a:t>3</a:t>
            </a:r>
            <a:r>
              <a:rPr lang="tr-TR" sz="1600">
                <a:latin typeface="Comic Sans MS" pitchFamily="66" charset="0"/>
              </a:rPr>
              <a:t>,A</a:t>
            </a:r>
            <a:r>
              <a:rPr lang="tr-TR" sz="1600" baseline="-25000">
                <a:latin typeface="Comic Sans MS" pitchFamily="66" charset="0"/>
              </a:rPr>
              <a:t>4</a:t>
            </a:r>
            <a:r>
              <a:rPr lang="tr-TR" sz="1600">
                <a:latin typeface="Comic Sans MS" pitchFamily="66" charset="0"/>
              </a:rPr>
              <a:t> … gibi n tane (n ≥ 3)  noktanın ikişer ikişer birleşerek oluşturdukları kapalı şekillere çokgen denir.</a:t>
            </a:r>
          </a:p>
        </p:txBody>
      </p:sp>
      <p:sp>
        <p:nvSpPr>
          <p:cNvPr id="8" name="7 Metin kutusu"/>
          <p:cNvSpPr txBox="1">
            <a:spLocks noChangeArrowheads="1"/>
          </p:cNvSpPr>
          <p:nvPr/>
        </p:nvSpPr>
        <p:spPr bwMode="auto">
          <a:xfrm>
            <a:off x="1071563" y="2571750"/>
            <a:ext cx="7286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r-TR">
                <a:solidFill>
                  <a:srgbClr val="FF0000"/>
                </a:solidFill>
                <a:latin typeface="Comic Sans MS" pitchFamily="66" charset="0"/>
              </a:rPr>
              <a:t>a. İçbükey (konkav) çokgenler: </a:t>
            </a:r>
            <a:r>
              <a:rPr lang="tr-TR">
                <a:latin typeface="Comic Sans MS" pitchFamily="66" charset="0"/>
              </a:rPr>
              <a:t>Kenar doğrularından en az biri; çokgeni bir noktada kesiyorsa bu çokgene içbükey çokgen denir.</a:t>
            </a: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428625" y="2143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  <p:cxnSp>
        <p:nvCxnSpPr>
          <p:cNvPr id="9" name="8 Düz Bağlayıcı"/>
          <p:cNvCxnSpPr/>
          <p:nvPr/>
        </p:nvCxnSpPr>
        <p:spPr>
          <a:xfrm rot="5400000">
            <a:off x="1143001" y="4071937"/>
            <a:ext cx="2286000" cy="128587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Bağlayıcı"/>
          <p:cNvCxnSpPr/>
          <p:nvPr/>
        </p:nvCxnSpPr>
        <p:spPr>
          <a:xfrm flipV="1">
            <a:off x="1643063" y="5286375"/>
            <a:ext cx="1214437" cy="5715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2857500" y="5286375"/>
            <a:ext cx="1214438" cy="5715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Düz Bağlayıcı"/>
          <p:cNvCxnSpPr/>
          <p:nvPr/>
        </p:nvCxnSpPr>
        <p:spPr>
          <a:xfrm rot="16200000" flipV="1">
            <a:off x="2357438" y="4143375"/>
            <a:ext cx="2286000" cy="1143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Düz Ok Bağlayıcısı"/>
          <p:cNvCxnSpPr/>
          <p:nvPr/>
        </p:nvCxnSpPr>
        <p:spPr>
          <a:xfrm flipV="1">
            <a:off x="2857500" y="4643438"/>
            <a:ext cx="1214438" cy="642937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Düz Ok Bağlayıcısı"/>
          <p:cNvCxnSpPr/>
          <p:nvPr/>
        </p:nvCxnSpPr>
        <p:spPr>
          <a:xfrm rot="10800000">
            <a:off x="1571625" y="4643438"/>
            <a:ext cx="1285875" cy="642937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Düz Bağlayıcı"/>
          <p:cNvCxnSpPr/>
          <p:nvPr/>
        </p:nvCxnSpPr>
        <p:spPr>
          <a:xfrm rot="5400000" flipH="1" flipV="1">
            <a:off x="5464969" y="3679032"/>
            <a:ext cx="1143000" cy="10715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Düz Bağlayıcı"/>
          <p:cNvCxnSpPr/>
          <p:nvPr/>
        </p:nvCxnSpPr>
        <p:spPr>
          <a:xfrm rot="16200000" flipH="1">
            <a:off x="6536532" y="3679031"/>
            <a:ext cx="1071562" cy="100012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Düz Bağlayıcı"/>
          <p:cNvCxnSpPr/>
          <p:nvPr/>
        </p:nvCxnSpPr>
        <p:spPr>
          <a:xfrm rot="5400000">
            <a:off x="6893719" y="5036344"/>
            <a:ext cx="1000125" cy="3571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Düz Bağlayıcı"/>
          <p:cNvCxnSpPr/>
          <p:nvPr/>
        </p:nvCxnSpPr>
        <p:spPr>
          <a:xfrm rot="16200000" flipV="1">
            <a:off x="6393656" y="4893469"/>
            <a:ext cx="1000125" cy="6429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Düz Bağlayıcı"/>
          <p:cNvCxnSpPr/>
          <p:nvPr/>
        </p:nvCxnSpPr>
        <p:spPr>
          <a:xfrm rot="5400000">
            <a:off x="5750719" y="4893469"/>
            <a:ext cx="1000125" cy="64293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Düz Bağlayıcı"/>
          <p:cNvCxnSpPr/>
          <p:nvPr/>
        </p:nvCxnSpPr>
        <p:spPr>
          <a:xfrm rot="16200000" flipV="1">
            <a:off x="5250657" y="5036344"/>
            <a:ext cx="928687" cy="42862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Düz Ok Bağlayıcısı"/>
          <p:cNvCxnSpPr/>
          <p:nvPr/>
        </p:nvCxnSpPr>
        <p:spPr>
          <a:xfrm rot="5400000" flipH="1" flipV="1">
            <a:off x="6393657" y="3821906"/>
            <a:ext cx="1071562" cy="714375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Düz Ok Bağlayıcısı"/>
          <p:cNvCxnSpPr/>
          <p:nvPr/>
        </p:nvCxnSpPr>
        <p:spPr>
          <a:xfrm rot="16200000" flipV="1">
            <a:off x="5643563" y="3786187"/>
            <a:ext cx="1143000" cy="714375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Metin kutusu"/>
          <p:cNvSpPr txBox="1">
            <a:spLocks noChangeArrowheads="1"/>
          </p:cNvSpPr>
          <p:nvPr/>
        </p:nvSpPr>
        <p:spPr bwMode="auto">
          <a:xfrm>
            <a:off x="3429000" y="6215063"/>
            <a:ext cx="2908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1600" b="1"/>
              <a:t>İçbükey (konkav) Çokgenler</a:t>
            </a:r>
          </a:p>
        </p:txBody>
      </p:sp>
      <p:sp>
        <p:nvSpPr>
          <p:cNvPr id="56" name="Rectangle 30"/>
          <p:cNvSpPr>
            <a:spLocks noChangeArrowheads="1"/>
          </p:cNvSpPr>
          <p:nvPr/>
        </p:nvSpPr>
        <p:spPr bwMode="auto">
          <a:xfrm>
            <a:off x="2786063" y="3214688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57" name="Rectangle 30"/>
          <p:cNvSpPr>
            <a:spLocks noChangeArrowheads="1"/>
          </p:cNvSpPr>
          <p:nvPr/>
        </p:nvSpPr>
        <p:spPr bwMode="auto">
          <a:xfrm>
            <a:off x="7072313" y="5643563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58" name="Rectangle 30"/>
          <p:cNvSpPr>
            <a:spLocks noChangeArrowheads="1"/>
          </p:cNvSpPr>
          <p:nvPr/>
        </p:nvSpPr>
        <p:spPr bwMode="auto">
          <a:xfrm>
            <a:off x="7500938" y="4500563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60" name="Rectangle 30"/>
          <p:cNvSpPr>
            <a:spLocks noChangeArrowheads="1"/>
          </p:cNvSpPr>
          <p:nvPr/>
        </p:nvSpPr>
        <p:spPr bwMode="auto">
          <a:xfrm>
            <a:off x="6429375" y="4857750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61" name="Rectangle 30"/>
          <p:cNvSpPr>
            <a:spLocks noChangeArrowheads="1"/>
          </p:cNvSpPr>
          <p:nvPr/>
        </p:nvSpPr>
        <p:spPr bwMode="auto">
          <a:xfrm>
            <a:off x="5214938" y="4643438"/>
            <a:ext cx="3254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F</a:t>
            </a:r>
          </a:p>
        </p:txBody>
      </p: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5786438" y="5643563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6429375" y="3357563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1357313" y="5786438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66" name="Rectangle 30"/>
          <p:cNvSpPr>
            <a:spLocks noChangeArrowheads="1"/>
          </p:cNvSpPr>
          <p:nvPr/>
        </p:nvSpPr>
        <p:spPr bwMode="auto">
          <a:xfrm>
            <a:off x="2714625" y="5286375"/>
            <a:ext cx="3508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67" name="Rectangle 30"/>
          <p:cNvSpPr>
            <a:spLocks noChangeArrowheads="1"/>
          </p:cNvSpPr>
          <p:nvPr/>
        </p:nvSpPr>
        <p:spPr bwMode="auto">
          <a:xfrm>
            <a:off x="4000500" y="5786438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9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750"/>
                            </p:stCondLst>
                            <p:childTnLst>
                              <p:par>
                                <p:cTn id="2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85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385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385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750"/>
                            </p:stCondLst>
                            <p:childTnLst>
                              <p:par>
                                <p:cTn id="3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8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38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750"/>
                            </p:stCondLst>
                            <p:childTnLst>
                              <p:par>
                                <p:cTn id="4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750"/>
                            </p:stCondLst>
                            <p:childTnLst>
                              <p:par>
                                <p:cTn id="5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750"/>
                            </p:stCondLst>
                            <p:childTnLst>
                              <p:par>
                                <p:cTn id="6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85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385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38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38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750"/>
                            </p:stCondLst>
                            <p:childTnLst>
                              <p:par>
                                <p:cTn id="7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85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385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1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3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750"/>
                            </p:stCondLst>
                            <p:childTnLst>
                              <p:par>
                                <p:cTn id="8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85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385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750"/>
                            </p:stCondLst>
                            <p:childTnLst>
                              <p:par>
                                <p:cTn id="9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85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385" decel="100000"/>
                                        <p:tgtEl>
                                          <p:spTgt spid="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1" dur="385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3" dur="385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3750"/>
                            </p:stCondLst>
                            <p:childTnLst>
                              <p:par>
                                <p:cTn id="10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385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385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1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3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4750"/>
                            </p:stCondLst>
                            <p:childTnLst>
                              <p:par>
                                <p:cTn id="11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385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385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1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3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750"/>
                            </p:stCondLst>
                            <p:childTnLst>
                              <p:par>
                                <p:cTn id="12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385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385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1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3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6750"/>
                            </p:stCondLst>
                            <p:childTnLst>
                              <p:par>
                                <p:cTn id="13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1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3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7750"/>
                            </p:stCondLst>
                            <p:childTnLst>
                              <p:par>
                                <p:cTn id="14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385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385" decel="100000"/>
                                        <p:tgtEl>
                                          <p:spTgt spid="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1" dur="385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3" dur="385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8750"/>
                            </p:stCondLst>
                            <p:childTnLst>
                              <p:par>
                                <p:cTn id="15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385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385" decel="100000"/>
                                        <p:tgtEl>
                                          <p:spTgt spid="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1" dur="385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3" dur="385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9750"/>
                            </p:stCondLst>
                            <p:childTnLst>
                              <p:par>
                                <p:cTn id="1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0750"/>
                            </p:stCondLst>
                            <p:childTnLst>
                              <p:par>
                                <p:cTn id="1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1750"/>
                            </p:stCondLst>
                            <p:childTnLst>
                              <p:par>
                                <p:cTn id="18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2750"/>
                            </p:stCondLst>
                            <p:childTnLst>
                              <p:par>
                                <p:cTn id="18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3750"/>
                            </p:stCondLst>
                            <p:childTnLst>
                              <p:par>
                                <p:cTn id="19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4750"/>
                            </p:stCondLst>
                            <p:childTnLst>
                              <p:par>
                                <p:cTn id="19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5750"/>
                            </p:stCondLst>
                            <p:childTnLst>
                              <p:par>
                                <p:cTn id="20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7900"/>
                            </p:stCondLst>
                            <p:childTnLst>
                              <p:par>
                                <p:cTn id="20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55" grpId="0"/>
      <p:bldP spid="5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 idx="4294967295"/>
          </p:nvPr>
        </p:nvSpPr>
        <p:spPr>
          <a:xfrm>
            <a:off x="642938" y="1071563"/>
            <a:ext cx="7772400" cy="4286250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1300" b="1" smtClean="0">
                <a:latin typeface="Comic Sans MS" pitchFamily="66" charset="0"/>
              </a:rPr>
              <a:t> </a:t>
            </a:r>
          </a:p>
        </p:txBody>
      </p:sp>
      <p:cxnSp>
        <p:nvCxnSpPr>
          <p:cNvPr id="17" name="16 Düz Ok Bağlayıcısı"/>
          <p:cNvCxnSpPr/>
          <p:nvPr/>
        </p:nvCxnSpPr>
        <p:spPr>
          <a:xfrm rot="5400000" flipH="1" flipV="1">
            <a:off x="642938" y="3071813"/>
            <a:ext cx="2071687" cy="928687"/>
          </a:xfrm>
          <a:prstGeom prst="straightConnector1">
            <a:avLst/>
          </a:prstGeom>
          <a:ln w="22225" cmpd="sng"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 flipV="1">
            <a:off x="1428750" y="4000500"/>
            <a:ext cx="1571625" cy="7143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20 Düz Ok Bağlayıcısı"/>
          <p:cNvCxnSpPr/>
          <p:nvPr/>
        </p:nvCxnSpPr>
        <p:spPr>
          <a:xfrm rot="16200000" flipV="1">
            <a:off x="1321594" y="2678906"/>
            <a:ext cx="2000250" cy="64293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26 Düz Ok Bağlayıcısı"/>
          <p:cNvCxnSpPr/>
          <p:nvPr/>
        </p:nvCxnSpPr>
        <p:spPr>
          <a:xfrm rot="5400000" flipH="1" flipV="1">
            <a:off x="5643563" y="1500187"/>
            <a:ext cx="1500188" cy="1357313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28 Düz Ok Bağlayıcısı"/>
          <p:cNvCxnSpPr/>
          <p:nvPr/>
        </p:nvCxnSpPr>
        <p:spPr>
          <a:xfrm rot="16200000" flipH="1">
            <a:off x="5036345" y="2678906"/>
            <a:ext cx="1928812" cy="1285875"/>
          </a:xfrm>
          <a:prstGeom prst="straightConnector1">
            <a:avLst/>
          </a:prstGeom>
          <a:ln w="22225"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30 Düz Ok Bağlayıcısı"/>
          <p:cNvCxnSpPr>
            <a:stCxn id="23" idx="2"/>
          </p:cNvCxnSpPr>
          <p:nvPr/>
        </p:nvCxnSpPr>
        <p:spPr>
          <a:xfrm rot="16200000" flipH="1">
            <a:off x="6556375" y="1984375"/>
            <a:ext cx="1487488" cy="1258888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32 Düz Ok Bağlayıcısı"/>
          <p:cNvCxnSpPr/>
          <p:nvPr/>
        </p:nvCxnSpPr>
        <p:spPr>
          <a:xfrm rot="5400000">
            <a:off x="5965031" y="3250407"/>
            <a:ext cx="1928813" cy="1143000"/>
          </a:xfrm>
          <a:prstGeom prst="straightConnector1">
            <a:avLst/>
          </a:prstGeom>
          <a:ln w="22225"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43 Metin kutusu"/>
          <p:cNvSpPr txBox="1">
            <a:spLocks noChangeArrowheads="1"/>
          </p:cNvSpPr>
          <p:nvPr/>
        </p:nvSpPr>
        <p:spPr bwMode="auto">
          <a:xfrm>
            <a:off x="714375" y="1143000"/>
            <a:ext cx="7500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r-TR" sz="1600">
                <a:solidFill>
                  <a:srgbClr val="FF0000"/>
                </a:solidFill>
                <a:latin typeface="Comic Sans MS" pitchFamily="66" charset="0"/>
              </a:rPr>
              <a:t>b. Dışbükey (konveks) çokgenler: </a:t>
            </a:r>
            <a:r>
              <a:rPr lang="tr-TR" sz="1600">
                <a:latin typeface="Comic Sans MS" pitchFamily="66" charset="0"/>
              </a:rPr>
              <a:t>Kenar doğrularının hiçbiri, çokgeni kesmiyorsa bu çokgenlere dışbükey çokgenler denir.</a:t>
            </a:r>
          </a:p>
        </p:txBody>
      </p:sp>
      <p:sp>
        <p:nvSpPr>
          <p:cNvPr id="46" name="45 Metin kutusu"/>
          <p:cNvSpPr txBox="1">
            <a:spLocks noChangeArrowheads="1"/>
          </p:cNvSpPr>
          <p:nvPr/>
        </p:nvSpPr>
        <p:spPr bwMode="auto">
          <a:xfrm>
            <a:off x="3214688" y="3143250"/>
            <a:ext cx="2211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Dışbükey çokgenler</a:t>
            </a: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5357813" y="2786063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15" name="Rectangle 30"/>
          <p:cNvSpPr>
            <a:spLocks noChangeArrowheads="1"/>
          </p:cNvSpPr>
          <p:nvPr/>
        </p:nvSpPr>
        <p:spPr bwMode="auto">
          <a:xfrm>
            <a:off x="2143125" y="2214563"/>
            <a:ext cx="3381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7429500" y="257175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6643688" y="4286250"/>
            <a:ext cx="3508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1143000" y="3786188"/>
            <a:ext cx="350838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2571750" y="400050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500813" y="1500188"/>
            <a:ext cx="3381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75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75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75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75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75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750"/>
                            </p:stCondLst>
                            <p:childTnLst>
                              <p:par>
                                <p:cTn id="5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750"/>
                            </p:stCondLst>
                            <p:childTnLst>
                              <p:par>
                                <p:cTn id="6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750"/>
                            </p:stCondLst>
                            <p:childTnLst>
                              <p:par>
                                <p:cTn id="68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250"/>
                            </p:stCondLst>
                            <p:childTnLst>
                              <p:par>
                                <p:cTn id="7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25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25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25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8250"/>
                            </p:stCondLst>
                            <p:childTnLst>
                              <p:par>
                                <p:cTn id="9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6" grpId="1"/>
      <p:bldP spid="14" grpId="0"/>
      <p:bldP spid="15" grpId="0"/>
      <p:bldP spid="16" grpId="0"/>
      <p:bldP spid="18" grpId="0"/>
      <p:bldP spid="20" grpId="0"/>
      <p:bldP spid="22" grpId="0"/>
      <p:bldP spid="23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857250" y="1000125"/>
            <a:ext cx="7772400" cy="4500563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tr-TR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C. ÇOKGENLERİN ELEMANLARI</a:t>
            </a:r>
            <a:r>
              <a:rPr lang="tr-TR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tr-TR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tr-TR" sz="1800" b="1" smtClean="0"/>
              <a:t/>
            </a:r>
            <a:br>
              <a:rPr lang="tr-TR" sz="1800" b="1" smtClean="0"/>
            </a:br>
            <a:r>
              <a:rPr lang="tr-TR" sz="1800" b="1" smtClean="0"/>
              <a:t/>
            </a:r>
            <a:br>
              <a:rPr lang="tr-TR" sz="1800" b="1" smtClean="0"/>
            </a:br>
            <a:endParaRPr lang="tr-TR" sz="1800" b="1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11 Metin kutusu"/>
          <p:cNvSpPr txBox="1">
            <a:spLocks noChangeArrowheads="1"/>
          </p:cNvSpPr>
          <p:nvPr/>
        </p:nvSpPr>
        <p:spPr bwMode="auto">
          <a:xfrm>
            <a:off x="857250" y="1428750"/>
            <a:ext cx="7429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r-TR" sz="1600">
                <a:latin typeface="Comic Sans MS" pitchFamily="66" charset="0"/>
              </a:rPr>
              <a:t>       A, B, C, D, E noktalarına çokgenin köşeleri denir. Komşu iki köşeyi birleştiren [AB], [BC], [CD], [DE] ve [EA] doğru parçaları çokgenin kenarlarıdır.</a:t>
            </a:r>
          </a:p>
        </p:txBody>
      </p:sp>
      <p:sp>
        <p:nvSpPr>
          <p:cNvPr id="8" name="7 Düzgün Beşgen"/>
          <p:cNvSpPr/>
          <p:nvPr/>
        </p:nvSpPr>
        <p:spPr>
          <a:xfrm rot="20603402">
            <a:off x="1255713" y="2525713"/>
            <a:ext cx="2571750" cy="2643187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ay"/>
          <p:cNvSpPr/>
          <p:nvPr/>
        </p:nvSpPr>
        <p:spPr>
          <a:xfrm rot="9319023">
            <a:off x="1795463" y="2282825"/>
            <a:ext cx="796925" cy="565150"/>
          </a:xfrm>
          <a:prstGeom prst="arc">
            <a:avLst>
              <a:gd name="adj1" fmla="val 13986968"/>
              <a:gd name="adj2" fmla="val 20061774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c</a:t>
            </a:r>
          </a:p>
        </p:txBody>
      </p:sp>
      <p:sp>
        <p:nvSpPr>
          <p:cNvPr id="10" name="9 Yay"/>
          <p:cNvSpPr/>
          <p:nvPr/>
        </p:nvSpPr>
        <p:spPr>
          <a:xfrm rot="4521538">
            <a:off x="833438" y="3603625"/>
            <a:ext cx="795337" cy="563563"/>
          </a:xfrm>
          <a:prstGeom prst="arc">
            <a:avLst>
              <a:gd name="adj1" fmla="val 13986968"/>
              <a:gd name="adj2" fmla="val 20915412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c</a:t>
            </a:r>
          </a:p>
        </p:txBody>
      </p:sp>
      <p:sp>
        <p:nvSpPr>
          <p:cNvPr id="11" name="10 Yay"/>
          <p:cNvSpPr/>
          <p:nvPr/>
        </p:nvSpPr>
        <p:spPr>
          <a:xfrm rot="315733">
            <a:off x="1738313" y="5035550"/>
            <a:ext cx="795337" cy="565150"/>
          </a:xfrm>
          <a:prstGeom prst="arc">
            <a:avLst>
              <a:gd name="adj1" fmla="val 13986968"/>
              <a:gd name="adj2" fmla="val 20761652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c</a:t>
            </a:r>
          </a:p>
        </p:txBody>
      </p:sp>
      <p:sp>
        <p:nvSpPr>
          <p:cNvPr id="12" name="11 Yay"/>
          <p:cNvSpPr/>
          <p:nvPr/>
        </p:nvSpPr>
        <p:spPr>
          <a:xfrm rot="13172128">
            <a:off x="3303588" y="2903538"/>
            <a:ext cx="795337" cy="565150"/>
          </a:xfrm>
          <a:prstGeom prst="arc">
            <a:avLst>
              <a:gd name="adj1" fmla="val 13986968"/>
              <a:gd name="adj2" fmla="val 206779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c</a:t>
            </a:r>
          </a:p>
        </p:txBody>
      </p:sp>
      <p:sp>
        <p:nvSpPr>
          <p:cNvPr id="13" name="12 Yay"/>
          <p:cNvSpPr/>
          <p:nvPr/>
        </p:nvSpPr>
        <p:spPr>
          <a:xfrm rot="17469113">
            <a:off x="3294062" y="4619626"/>
            <a:ext cx="796925" cy="565150"/>
          </a:xfrm>
          <a:prstGeom prst="arc">
            <a:avLst>
              <a:gd name="adj1" fmla="val 13986968"/>
              <a:gd name="adj2" fmla="val 2041322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c</a:t>
            </a: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1857375" y="2286000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5" name="Rectangle 30"/>
          <p:cNvSpPr>
            <a:spLocks noChangeArrowheads="1"/>
          </p:cNvSpPr>
          <p:nvPr/>
        </p:nvSpPr>
        <p:spPr bwMode="auto">
          <a:xfrm>
            <a:off x="3643313" y="2857500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3643313" y="4786313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2071688" y="5357813"/>
            <a:ext cx="3508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928688" y="3714750"/>
            <a:ext cx="338137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cxnSp>
        <p:nvCxnSpPr>
          <p:cNvPr id="24" name="23 Düz Ok Bağlayıcısı"/>
          <p:cNvCxnSpPr/>
          <p:nvPr/>
        </p:nvCxnSpPr>
        <p:spPr>
          <a:xfrm rot="5400000" flipH="1" flipV="1">
            <a:off x="2049463" y="2165350"/>
            <a:ext cx="565150" cy="3778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Düz Ok Bağlayıcısı"/>
          <p:cNvCxnSpPr/>
          <p:nvPr/>
        </p:nvCxnSpPr>
        <p:spPr>
          <a:xfrm>
            <a:off x="3571875" y="3143250"/>
            <a:ext cx="928688" cy="3571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Düz Ok Bağlayıcısı"/>
          <p:cNvCxnSpPr/>
          <p:nvPr/>
        </p:nvCxnSpPr>
        <p:spPr>
          <a:xfrm rot="16200000" flipH="1">
            <a:off x="3346450" y="5203825"/>
            <a:ext cx="714375" cy="222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Düz Ok Bağlayıcısı"/>
          <p:cNvCxnSpPr/>
          <p:nvPr/>
        </p:nvCxnSpPr>
        <p:spPr>
          <a:xfrm rot="10800000" flipV="1">
            <a:off x="1428750" y="5357813"/>
            <a:ext cx="714375" cy="2143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Düz Ok Bağlayıcısı"/>
          <p:cNvCxnSpPr>
            <a:endCxn id="2" idx="1"/>
          </p:cNvCxnSpPr>
          <p:nvPr/>
        </p:nvCxnSpPr>
        <p:spPr>
          <a:xfrm rot="16200000" flipV="1">
            <a:off x="699294" y="3409156"/>
            <a:ext cx="744538" cy="4286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Düz Bağlayıcı"/>
          <p:cNvCxnSpPr>
            <a:endCxn id="11" idx="1"/>
          </p:cNvCxnSpPr>
          <p:nvPr/>
        </p:nvCxnSpPr>
        <p:spPr>
          <a:xfrm rot="5400000">
            <a:off x="766762" y="3941763"/>
            <a:ext cx="2746375" cy="635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50 Düz Bağlayıcı"/>
          <p:cNvCxnSpPr>
            <a:stCxn id="10" idx="1"/>
            <a:endCxn id="13" idx="1"/>
          </p:cNvCxnSpPr>
          <p:nvPr/>
        </p:nvCxnSpPr>
        <p:spPr>
          <a:xfrm>
            <a:off x="1231900" y="3884613"/>
            <a:ext cx="2460625" cy="101758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54 Düz Bağlayıcı"/>
          <p:cNvCxnSpPr>
            <a:stCxn id="11" idx="1"/>
          </p:cNvCxnSpPr>
          <p:nvPr/>
        </p:nvCxnSpPr>
        <p:spPr>
          <a:xfrm rot="5400000" flipH="1" flipV="1">
            <a:off x="1838325" y="3513138"/>
            <a:ext cx="2103437" cy="150653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57 Yay"/>
          <p:cNvSpPr/>
          <p:nvPr/>
        </p:nvSpPr>
        <p:spPr>
          <a:xfrm rot="4371315">
            <a:off x="1797844" y="2183607"/>
            <a:ext cx="795337" cy="762000"/>
          </a:xfrm>
          <a:prstGeom prst="arc">
            <a:avLst>
              <a:gd name="adj1" fmla="val 13986972"/>
              <a:gd name="adj2" fmla="val 18502289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 dirty="0"/>
          </a:p>
        </p:txBody>
      </p:sp>
      <p:sp>
        <p:nvSpPr>
          <p:cNvPr id="59" name="58 Yay"/>
          <p:cNvSpPr/>
          <p:nvPr/>
        </p:nvSpPr>
        <p:spPr>
          <a:xfrm rot="12590515">
            <a:off x="3262313" y="4651375"/>
            <a:ext cx="795337" cy="712788"/>
          </a:xfrm>
          <a:prstGeom prst="arc">
            <a:avLst>
              <a:gd name="adj1" fmla="val 13986972"/>
              <a:gd name="adj2" fmla="val 19579214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 dirty="0"/>
          </a:p>
        </p:txBody>
      </p:sp>
      <p:sp>
        <p:nvSpPr>
          <p:cNvPr id="60" name="59 Yay"/>
          <p:cNvSpPr/>
          <p:nvPr/>
        </p:nvSpPr>
        <p:spPr>
          <a:xfrm rot="8866234">
            <a:off x="3444875" y="3027363"/>
            <a:ext cx="795338" cy="557212"/>
          </a:xfrm>
          <a:prstGeom prst="arc">
            <a:avLst>
              <a:gd name="adj1" fmla="val 13444700"/>
              <a:gd name="adj2" fmla="val 19579214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 dirty="0"/>
          </a:p>
        </p:txBody>
      </p:sp>
      <p:sp>
        <p:nvSpPr>
          <p:cNvPr id="61" name="60 Yay"/>
          <p:cNvSpPr/>
          <p:nvPr/>
        </p:nvSpPr>
        <p:spPr>
          <a:xfrm rot="16760445">
            <a:off x="1662113" y="4951413"/>
            <a:ext cx="795337" cy="712787"/>
          </a:xfrm>
          <a:prstGeom prst="arc">
            <a:avLst>
              <a:gd name="adj1" fmla="val 13986972"/>
              <a:gd name="adj2" fmla="val 19579214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 dirty="0"/>
          </a:p>
        </p:txBody>
      </p:sp>
      <p:sp>
        <p:nvSpPr>
          <p:cNvPr id="62" name="61 Yay"/>
          <p:cNvSpPr/>
          <p:nvPr/>
        </p:nvSpPr>
        <p:spPr>
          <a:xfrm rot="21242271">
            <a:off x="820738" y="3397250"/>
            <a:ext cx="795337" cy="712788"/>
          </a:xfrm>
          <a:prstGeom prst="arc">
            <a:avLst>
              <a:gd name="adj1" fmla="val 13986972"/>
              <a:gd name="adj2" fmla="val 19579214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 dirty="0"/>
          </a:p>
        </p:txBody>
      </p:sp>
      <p:sp>
        <p:nvSpPr>
          <p:cNvPr id="63" name="62 Metin kutusu"/>
          <p:cNvSpPr txBox="1">
            <a:spLocks noChangeArrowheads="1"/>
          </p:cNvSpPr>
          <p:nvPr/>
        </p:nvSpPr>
        <p:spPr bwMode="auto">
          <a:xfrm>
            <a:off x="4714875" y="2500313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tr-TR">
                <a:latin typeface="Comic Sans MS" pitchFamily="66" charset="0"/>
              </a:rPr>
              <a:t>İç bölgede kenarlar arasında oluşan açılara çokgenin iç açıları denir. </a:t>
            </a:r>
          </a:p>
          <a:p>
            <a:endParaRPr lang="tr-TR"/>
          </a:p>
        </p:txBody>
      </p:sp>
      <p:sp>
        <p:nvSpPr>
          <p:cNvPr id="64" name="63 Metin kutusu"/>
          <p:cNvSpPr txBox="1">
            <a:spLocks noChangeArrowheads="1"/>
          </p:cNvSpPr>
          <p:nvPr/>
        </p:nvSpPr>
        <p:spPr bwMode="auto">
          <a:xfrm>
            <a:off x="4714875" y="3357563"/>
            <a:ext cx="3786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tr-TR">
                <a:latin typeface="Comic Sans MS" pitchFamily="66" charset="0"/>
              </a:rPr>
              <a:t>İç açılara komşu ve bütünler olan açılara çokgenin dış açıları denir. </a:t>
            </a:r>
          </a:p>
          <a:p>
            <a:endParaRPr lang="tr-TR">
              <a:latin typeface="Comic Sans MS" pitchFamily="66" charset="0"/>
            </a:endParaRPr>
          </a:p>
        </p:txBody>
      </p:sp>
      <p:sp>
        <p:nvSpPr>
          <p:cNvPr id="65" name="64 Metin kutusu"/>
          <p:cNvSpPr txBox="1">
            <a:spLocks noChangeArrowheads="1"/>
          </p:cNvSpPr>
          <p:nvPr/>
        </p:nvSpPr>
        <p:spPr bwMode="auto">
          <a:xfrm>
            <a:off x="4714875" y="4286250"/>
            <a:ext cx="3643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tr-TR">
                <a:latin typeface="Comic Sans MS" pitchFamily="66" charset="0"/>
              </a:rPr>
              <a:t>Köşeleri birleştiren kenarlar haricindeki doğru parçalarına köşegen adı verilir. </a:t>
            </a:r>
          </a:p>
          <a:p>
            <a:endParaRPr lang="tr-TR">
              <a:latin typeface="Comic Sans MS" pitchFamily="66" charset="0"/>
            </a:endParaRPr>
          </a:p>
        </p:txBody>
      </p:sp>
      <p:sp>
        <p:nvSpPr>
          <p:cNvPr id="3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800"/>
                            </p:stCondLst>
                            <p:childTnLst>
                              <p:par>
                                <p:cTn id="2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8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8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8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88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98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2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3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480"/>
                            </p:stCondLst>
                            <p:childTnLst>
                              <p:par>
                                <p:cTn id="10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0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1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"/>
                            </p:stCondLst>
                            <p:childTnLst>
                              <p:par>
                                <p:cTn id="16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8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9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920"/>
                            </p:stCondLst>
                            <p:childTnLst>
                              <p:par>
                                <p:cTn id="20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/>
      <p:bldP spid="65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ctrTitle" idx="4294967295"/>
          </p:nvPr>
        </p:nvSpPr>
        <p:spPr>
          <a:xfrm>
            <a:off x="642938" y="1071563"/>
            <a:ext cx="7772400" cy="4286250"/>
          </a:xfrm>
        </p:spPr>
        <p:txBody>
          <a:bodyPr/>
          <a:lstStyle/>
          <a:p>
            <a:pPr algn="l" eaLnBrk="1" hangingPunct="1">
              <a:defRPr/>
            </a:pPr>
            <a:r>
              <a:rPr lang="tr-TR" sz="17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/>
            </a:r>
            <a:br>
              <a:rPr lang="tr-TR" sz="17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</a:br>
            <a:r>
              <a:rPr lang="tr-TR" sz="17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/>
            </a:r>
            <a:br>
              <a:rPr lang="tr-TR" sz="17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</a:br>
            <a:r>
              <a:rPr lang="tr-TR" sz="5400" smtClean="0"/>
              <a:t/>
            </a:r>
            <a:br>
              <a:rPr lang="tr-TR" sz="5400" smtClean="0"/>
            </a:br>
            <a:r>
              <a:rPr lang="tr-TR" sz="3200" smtClean="0"/>
              <a:t/>
            </a:r>
            <a:br>
              <a:rPr lang="tr-TR" sz="3200" smtClean="0"/>
            </a:br>
            <a:r>
              <a:rPr lang="tr-TR" sz="3200" smtClean="0"/>
              <a:t/>
            </a:r>
            <a:br>
              <a:rPr lang="tr-TR" sz="3200" smtClean="0"/>
            </a:br>
            <a:r>
              <a:rPr lang="tr-TR" sz="3200" smtClean="0"/>
              <a:t/>
            </a:r>
            <a:br>
              <a:rPr lang="tr-TR" sz="3200" smtClean="0"/>
            </a:br>
            <a:r>
              <a:rPr lang="tr-TR" sz="3200" smtClean="0"/>
              <a:t/>
            </a:r>
            <a:br>
              <a:rPr lang="tr-TR" sz="3200" smtClean="0"/>
            </a:br>
            <a:r>
              <a:rPr lang="tr-TR" sz="3200" b="1" smtClean="0"/>
              <a:t/>
            </a:r>
            <a:br>
              <a:rPr lang="tr-TR" sz="3200" b="1" smtClean="0"/>
            </a:br>
            <a:r>
              <a:rPr lang="tr-TR" sz="5400" smtClean="0"/>
              <a:t/>
            </a:r>
            <a:br>
              <a:rPr lang="tr-TR" sz="5400" smtClean="0"/>
            </a:br>
            <a:endParaRPr lang="tr-TR" sz="5400" smtClean="0"/>
          </a:p>
        </p:txBody>
      </p:sp>
      <p:sp>
        <p:nvSpPr>
          <p:cNvPr id="7" name="11 Metin kutusu"/>
          <p:cNvSpPr txBox="1">
            <a:spLocks noChangeArrowheads="1"/>
          </p:cNvSpPr>
          <p:nvPr/>
        </p:nvSpPr>
        <p:spPr bwMode="auto">
          <a:xfrm>
            <a:off x="857250" y="1928813"/>
            <a:ext cx="735806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tr-TR" b="1" dirty="0">
                <a:latin typeface="Comic Sans MS" pitchFamily="66" charset="0"/>
              </a:rPr>
              <a:t>a. İç açılar toplamı:</a:t>
            </a:r>
            <a:r>
              <a:rPr lang="tr-TR" dirty="0">
                <a:latin typeface="Comic Sans MS" pitchFamily="66" charset="0"/>
              </a:rPr>
              <a:t> Dış </a:t>
            </a:r>
            <a:r>
              <a:rPr lang="tr-TR" dirty="0" err="1">
                <a:latin typeface="Comic Sans MS" pitchFamily="66" charset="0"/>
              </a:rPr>
              <a:t>bükey</a:t>
            </a:r>
            <a:r>
              <a:rPr lang="tr-TR" dirty="0">
                <a:latin typeface="Comic Sans MS" pitchFamily="66" charset="0"/>
              </a:rPr>
              <a:t> bir çokgenin n tane kenarı var ise iç açılarının toplamı </a:t>
            </a:r>
            <a:r>
              <a:rPr lang="tr-T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(n - 2) . 180° </a:t>
            </a:r>
            <a:r>
              <a:rPr lang="tr-TR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‘</a:t>
            </a:r>
            <a:r>
              <a:rPr lang="tr-TR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dir</a:t>
            </a:r>
            <a:r>
              <a:rPr lang="tr-TR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.</a:t>
            </a:r>
            <a:endParaRPr lang="tr-TR" sz="1600" dirty="0">
              <a:latin typeface="Comic Sans MS" pitchFamily="66" charset="0"/>
            </a:endParaRPr>
          </a:p>
        </p:txBody>
      </p:sp>
      <p:sp>
        <p:nvSpPr>
          <p:cNvPr id="8" name="11 Metin kutusu"/>
          <p:cNvSpPr txBox="1">
            <a:spLocks noChangeArrowheads="1"/>
          </p:cNvSpPr>
          <p:nvPr/>
        </p:nvSpPr>
        <p:spPr bwMode="auto">
          <a:xfrm>
            <a:off x="2428875" y="3500438"/>
            <a:ext cx="3857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Üçgen için (3 - 2) . 180°    =  180°</a:t>
            </a:r>
            <a:br>
              <a:rPr lang="tr-TR">
                <a:latin typeface="Comic Sans MS" pitchFamily="66" charset="0"/>
              </a:rPr>
            </a:br>
            <a:r>
              <a:rPr lang="tr-TR">
                <a:latin typeface="Comic Sans MS" pitchFamily="66" charset="0"/>
              </a:rPr>
              <a:t>Dörtgen için (4 - 2) . 180° =  360°</a:t>
            </a:r>
            <a:br>
              <a:rPr lang="tr-TR">
                <a:latin typeface="Comic Sans MS" pitchFamily="66" charset="0"/>
              </a:rPr>
            </a:br>
            <a:r>
              <a:rPr lang="tr-TR">
                <a:latin typeface="Comic Sans MS" pitchFamily="66" charset="0"/>
              </a:rPr>
              <a:t>Beşgen için (5 - 2) . 180°   =  540°</a:t>
            </a:r>
          </a:p>
        </p:txBody>
      </p:sp>
      <p:sp>
        <p:nvSpPr>
          <p:cNvPr id="9" name="11 Metin kutusu"/>
          <p:cNvSpPr txBox="1">
            <a:spLocks noChangeArrowheads="1"/>
          </p:cNvSpPr>
          <p:nvPr/>
        </p:nvSpPr>
        <p:spPr bwMode="auto">
          <a:xfrm>
            <a:off x="714375" y="1143000"/>
            <a:ext cx="7358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tr-TR" b="1" spc="600" dirty="0">
                <a:solidFill>
                  <a:srgbClr val="FF0000"/>
                </a:solidFill>
                <a:latin typeface="Broadway" pitchFamily="82" charset="0"/>
              </a:rPr>
              <a:t>2. Dışbükey Çokgenlerin Özellikleri</a:t>
            </a:r>
            <a:endParaRPr lang="tr-TR" dirty="0">
              <a:latin typeface="Cambria" pitchFamily="18" charset="0"/>
            </a:endParaRP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644525" y="4302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2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5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Başlık"/>
          <p:cNvSpPr>
            <a:spLocks noGrp="1"/>
          </p:cNvSpPr>
          <p:nvPr>
            <p:ph type="title" idx="4294967295"/>
          </p:nvPr>
        </p:nvSpPr>
        <p:spPr>
          <a:xfrm>
            <a:off x="457200" y="1143000"/>
            <a:ext cx="8229600" cy="4929188"/>
          </a:xfrm>
        </p:spPr>
        <p:txBody>
          <a:bodyPr/>
          <a:lstStyle/>
          <a:p>
            <a:pPr eaLnBrk="1" hangingPunct="1">
              <a:defRPr/>
            </a:pPr>
            <a:r>
              <a:rPr lang="tr-TR" smtClean="0"/>
              <a:t>  </a:t>
            </a:r>
          </a:p>
        </p:txBody>
      </p:sp>
      <p:sp>
        <p:nvSpPr>
          <p:cNvPr id="5" name="11 Metin kutusu"/>
          <p:cNvSpPr txBox="1">
            <a:spLocks noChangeArrowheads="1"/>
          </p:cNvSpPr>
          <p:nvPr/>
        </p:nvSpPr>
        <p:spPr bwMode="auto">
          <a:xfrm>
            <a:off x="714375" y="1214438"/>
            <a:ext cx="735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r-TR" b="1">
                <a:solidFill>
                  <a:srgbClr val="FF0000"/>
                </a:solidFill>
                <a:latin typeface="Comic Sans MS" pitchFamily="66" charset="0"/>
              </a:rPr>
              <a:t>b.Köşegenlerin sayısı:</a:t>
            </a:r>
            <a:r>
              <a:rPr lang="tr-TR">
                <a:latin typeface="Comic Sans MS" pitchFamily="66" charset="0"/>
              </a:rPr>
              <a:t> n kenarlı dışbükey bir çokgenin köşegen sayısı :</a:t>
            </a:r>
          </a:p>
        </p:txBody>
      </p:sp>
      <p:sp>
        <p:nvSpPr>
          <p:cNvPr id="7" name="6 Metin kutusu"/>
          <p:cNvSpPr txBox="1">
            <a:spLocks noChangeArrowheads="1"/>
          </p:cNvSpPr>
          <p:nvPr/>
        </p:nvSpPr>
        <p:spPr bwMode="auto">
          <a:xfrm>
            <a:off x="857250" y="2500313"/>
            <a:ext cx="5286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FF0000"/>
                </a:solidFill>
                <a:latin typeface="Comic Sans MS" pitchFamily="66" charset="0"/>
              </a:rPr>
              <a:t>Örnek:</a:t>
            </a:r>
          </a:p>
          <a:p>
            <a:r>
              <a:rPr lang="tr-TR">
                <a:latin typeface="Comic Sans MS" pitchFamily="66" charset="0"/>
              </a:rPr>
              <a:t>Bir beşgenin kaç tane köşegeni vardır?</a:t>
            </a:r>
          </a:p>
        </p:txBody>
      </p:sp>
      <p:sp>
        <p:nvSpPr>
          <p:cNvPr id="9" name="8 Metin kutusu"/>
          <p:cNvSpPr txBox="1">
            <a:spLocks noChangeArrowheads="1"/>
          </p:cNvSpPr>
          <p:nvPr/>
        </p:nvSpPr>
        <p:spPr bwMode="auto">
          <a:xfrm>
            <a:off x="2286000" y="4429125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/>
              <a:t>5.(5-3)</a:t>
            </a:r>
          </a:p>
        </p:txBody>
      </p:sp>
      <p:cxnSp>
        <p:nvCxnSpPr>
          <p:cNvPr id="11" name="10 Düz Bağlayıcı"/>
          <p:cNvCxnSpPr/>
          <p:nvPr/>
        </p:nvCxnSpPr>
        <p:spPr>
          <a:xfrm>
            <a:off x="2286000" y="4786313"/>
            <a:ext cx="857250" cy="15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Metin kutusu"/>
          <p:cNvSpPr txBox="1">
            <a:spLocks noChangeArrowheads="1"/>
          </p:cNvSpPr>
          <p:nvPr/>
        </p:nvSpPr>
        <p:spPr bwMode="auto">
          <a:xfrm>
            <a:off x="2571750" y="4786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/>
              <a:t>2</a:t>
            </a:r>
          </a:p>
        </p:txBody>
      </p:sp>
      <p:sp>
        <p:nvSpPr>
          <p:cNvPr id="15" name="14 Metin kutusu"/>
          <p:cNvSpPr txBox="1">
            <a:spLocks noChangeArrowheads="1"/>
          </p:cNvSpPr>
          <p:nvPr/>
        </p:nvSpPr>
        <p:spPr bwMode="auto">
          <a:xfrm>
            <a:off x="3143250" y="457200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/>
              <a:t>=</a:t>
            </a:r>
          </a:p>
        </p:txBody>
      </p:sp>
      <p:sp>
        <p:nvSpPr>
          <p:cNvPr id="16" name="15 Metin kutusu"/>
          <p:cNvSpPr txBox="1">
            <a:spLocks noChangeArrowheads="1"/>
          </p:cNvSpPr>
          <p:nvPr/>
        </p:nvSpPr>
        <p:spPr bwMode="auto">
          <a:xfrm>
            <a:off x="3357563" y="4572000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/>
              <a:t>5</a:t>
            </a:r>
          </a:p>
        </p:txBody>
      </p:sp>
      <p:sp>
        <p:nvSpPr>
          <p:cNvPr id="17" name="16 Düzgün Beşgen"/>
          <p:cNvSpPr/>
          <p:nvPr/>
        </p:nvSpPr>
        <p:spPr>
          <a:xfrm>
            <a:off x="5549900" y="3643313"/>
            <a:ext cx="2357438" cy="2071687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19" name="18 Düz Bağlayıcı"/>
          <p:cNvCxnSpPr>
            <a:stCxn id="17" idx="0"/>
            <a:endCxn id="17" idx="2"/>
          </p:cNvCxnSpPr>
          <p:nvPr/>
        </p:nvCxnSpPr>
        <p:spPr>
          <a:xfrm rot="16200000" flipH="1" flipV="1">
            <a:off x="5329238" y="4314825"/>
            <a:ext cx="2071687" cy="728663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Düz Bağlayıcı"/>
          <p:cNvCxnSpPr>
            <a:stCxn id="17" idx="1"/>
            <a:endCxn id="17" idx="5"/>
          </p:cNvCxnSpPr>
          <p:nvPr/>
        </p:nvCxnSpPr>
        <p:spPr>
          <a:xfrm rot="10800000" flipH="1">
            <a:off x="5549900" y="4433888"/>
            <a:ext cx="2357438" cy="1587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Düz Bağlayıcı"/>
          <p:cNvCxnSpPr>
            <a:stCxn id="17" idx="4"/>
            <a:endCxn id="17" idx="0"/>
          </p:cNvCxnSpPr>
          <p:nvPr/>
        </p:nvCxnSpPr>
        <p:spPr>
          <a:xfrm rot="5400000" flipH="1">
            <a:off x="6057900" y="4314826"/>
            <a:ext cx="2071687" cy="72866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Düz Bağlayıcı"/>
          <p:cNvCxnSpPr>
            <a:stCxn id="17" idx="2"/>
            <a:endCxn id="17" idx="5"/>
          </p:cNvCxnSpPr>
          <p:nvPr/>
        </p:nvCxnSpPr>
        <p:spPr>
          <a:xfrm rot="5400000" flipH="1" flipV="1">
            <a:off x="6313488" y="4121150"/>
            <a:ext cx="1281112" cy="1906588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Düz Bağlayıcı"/>
          <p:cNvCxnSpPr>
            <a:stCxn id="17" idx="1"/>
            <a:endCxn id="17" idx="4"/>
          </p:cNvCxnSpPr>
          <p:nvPr/>
        </p:nvCxnSpPr>
        <p:spPr>
          <a:xfrm rot="10800000" flipH="1" flipV="1">
            <a:off x="5549900" y="4433888"/>
            <a:ext cx="1908175" cy="1281112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6550025" y="3286125"/>
            <a:ext cx="3381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5264150" y="4214813"/>
            <a:ext cx="339725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E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7907338" y="4214813"/>
            <a:ext cx="339725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7407275" y="5643563"/>
            <a:ext cx="352425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5764213" y="5643563"/>
            <a:ext cx="352425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D</a:t>
            </a:r>
          </a:p>
        </p:txBody>
      </p:sp>
      <p:sp>
        <p:nvSpPr>
          <p:cNvPr id="34" name="33 Metin kutusu"/>
          <p:cNvSpPr txBox="1">
            <a:spLocks noChangeArrowheads="1"/>
          </p:cNvSpPr>
          <p:nvPr/>
        </p:nvSpPr>
        <p:spPr bwMode="auto">
          <a:xfrm>
            <a:off x="857250" y="3143250"/>
            <a:ext cx="5475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b="1">
                <a:solidFill>
                  <a:srgbClr val="FF0000"/>
                </a:solidFill>
                <a:latin typeface="Comic Sans MS" pitchFamily="66" charset="0"/>
              </a:rPr>
              <a:t>Çözüm:</a:t>
            </a:r>
          </a:p>
          <a:p>
            <a:r>
              <a:rPr lang="tr-TR">
                <a:latin typeface="Comic Sans MS" pitchFamily="66" charset="0"/>
              </a:rPr>
              <a:t>5 Kenarlı bir çokgen için formülümüzü kullanırsak,</a:t>
            </a:r>
          </a:p>
        </p:txBody>
      </p:sp>
      <p:sp>
        <p:nvSpPr>
          <p:cNvPr id="37" name="36 Sol Sağ Ok"/>
          <p:cNvSpPr/>
          <p:nvPr/>
        </p:nvSpPr>
        <p:spPr>
          <a:xfrm>
            <a:off x="3929063" y="4572000"/>
            <a:ext cx="928687" cy="357188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6" name="25 Metin kutusu"/>
          <p:cNvSpPr txBox="1">
            <a:spLocks noChangeArrowheads="1"/>
          </p:cNvSpPr>
          <p:nvPr/>
        </p:nvSpPr>
        <p:spPr bwMode="auto">
          <a:xfrm>
            <a:off x="2714625" y="185737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Köşegen Sayısı=</a:t>
            </a:r>
          </a:p>
        </p:txBody>
      </p:sp>
      <p:sp>
        <p:nvSpPr>
          <p:cNvPr id="28" name="27 Metin kutusu"/>
          <p:cNvSpPr txBox="1">
            <a:spLocks noChangeArrowheads="1"/>
          </p:cNvSpPr>
          <p:nvPr/>
        </p:nvSpPr>
        <p:spPr bwMode="auto">
          <a:xfrm>
            <a:off x="4643438" y="1714500"/>
            <a:ext cx="928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n(n-3)</a:t>
            </a:r>
          </a:p>
        </p:txBody>
      </p:sp>
      <p:cxnSp>
        <p:nvCxnSpPr>
          <p:cNvPr id="36" name="35 Düz Bağlayıcı"/>
          <p:cNvCxnSpPr/>
          <p:nvPr/>
        </p:nvCxnSpPr>
        <p:spPr>
          <a:xfrm>
            <a:off x="4572000" y="2071688"/>
            <a:ext cx="928688" cy="158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Metin kutusu"/>
          <p:cNvSpPr txBox="1">
            <a:spLocks noChangeArrowheads="1"/>
          </p:cNvSpPr>
          <p:nvPr/>
        </p:nvSpPr>
        <p:spPr bwMode="auto">
          <a:xfrm>
            <a:off x="4857750" y="2071688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latin typeface="Comic Sans MS" pitchFamily="66" charset="0"/>
              </a:rPr>
              <a:t>2</a:t>
            </a:r>
          </a:p>
        </p:txBody>
      </p:sp>
      <p:sp>
        <p:nvSpPr>
          <p:cNvPr id="10" name="4 Metin Yer Tutucusu"/>
          <p:cNvSpPr txBox="1">
            <a:spLocks/>
          </p:cNvSpPr>
          <p:nvPr/>
        </p:nvSpPr>
        <p:spPr bwMode="auto">
          <a:xfrm>
            <a:off x="428625" y="214313"/>
            <a:ext cx="84296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tr-TR" sz="2800">
                <a:solidFill>
                  <a:srgbClr val="10253F"/>
                </a:solidFill>
                <a:latin typeface="Broadway" pitchFamily="82" charset="0"/>
              </a:rPr>
              <a:t>  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Ç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O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K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G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N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L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E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tr-TR" sz="2800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adway" pitchFamily="82" charset="0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"/>
                            </p:stCondLst>
                            <p:childTnLst>
                              <p:par>
                                <p:cTn id="5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800"/>
                            </p:stCondLst>
                            <p:childTnLst>
                              <p:par>
                                <p:cTn id="10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800"/>
                            </p:stCondLst>
                            <p:childTnLst>
                              <p:par>
                                <p:cTn id="1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800"/>
                            </p:stCondLst>
                            <p:childTnLst>
                              <p:par>
                                <p:cTn id="1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800"/>
                            </p:stCondLst>
                            <p:childTnLst>
                              <p:par>
                                <p:cTn id="1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800"/>
                            </p:stCondLst>
                            <p:childTnLst>
                              <p:par>
                                <p:cTn id="14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800"/>
                            </p:stCondLst>
                            <p:childTnLst>
                              <p:par>
                                <p:cTn id="14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4" grpId="0"/>
      <p:bldP spid="15" grpId="0"/>
      <p:bldP spid="16" grpId="0"/>
      <p:bldP spid="17" grpId="0" animBg="1"/>
      <p:bldP spid="29" grpId="0"/>
      <p:bldP spid="30" grpId="0"/>
      <p:bldP spid="31" grpId="0"/>
      <p:bldP spid="32" grpId="0"/>
      <p:bldP spid="33" grpId="0"/>
      <p:bldP spid="34" grpId="0"/>
      <p:bldP spid="37" grpId="0" animBg="1"/>
      <p:bldP spid="26" grpId="0"/>
      <p:bldP spid="28" grpId="0"/>
      <p:bldP spid="38" grpId="0"/>
      <p:bldP spid="10" grpId="0"/>
    </p:bldLst>
  </p:timing>
</p:sld>
</file>

<file path=ppt/theme/theme1.xml><?xml version="1.0" encoding="utf-8"?>
<a:theme xmlns:a="http://schemas.openxmlformats.org/drawingml/2006/main" name="Dijital Noktalar">
  <a:themeElements>
    <a:clrScheme name="Dijital Noktalar 8">
      <a:dk1>
        <a:srgbClr val="000000"/>
      </a:dk1>
      <a:lt1>
        <a:srgbClr val="E6F8F4"/>
      </a:lt1>
      <a:dk2>
        <a:srgbClr val="000000"/>
      </a:dk2>
      <a:lt2>
        <a:srgbClr val="C5DBD6"/>
      </a:lt2>
      <a:accent1>
        <a:srgbClr val="CCFF99"/>
      </a:accent1>
      <a:accent2>
        <a:srgbClr val="ACBAB7"/>
      </a:accent2>
      <a:accent3>
        <a:srgbClr val="F0FBF8"/>
      </a:accent3>
      <a:accent4>
        <a:srgbClr val="000000"/>
      </a:accent4>
      <a:accent5>
        <a:srgbClr val="E2FFCA"/>
      </a:accent5>
      <a:accent6>
        <a:srgbClr val="9BA8A6"/>
      </a:accent6>
      <a:hlink>
        <a:srgbClr val="008080"/>
      </a:hlink>
      <a:folHlink>
        <a:srgbClr val="0066CC"/>
      </a:folHlink>
    </a:clrScheme>
    <a:fontScheme name="Dijital Noktala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jital Noktalar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jital Noktalar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jital Noktalar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853</TotalTime>
  <Words>663</Words>
  <Application>Microsoft Office PowerPoint</Application>
  <PresentationFormat>Ekran Gösterisi (4:3)</PresentationFormat>
  <Paragraphs>211</Paragraphs>
  <Slides>17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26" baseType="lpstr">
      <vt:lpstr>Arial</vt:lpstr>
      <vt:lpstr>Wingdings</vt:lpstr>
      <vt:lpstr>Calibri</vt:lpstr>
      <vt:lpstr>Algerian</vt:lpstr>
      <vt:lpstr>Comic Sans MS</vt:lpstr>
      <vt:lpstr>Broadway</vt:lpstr>
      <vt:lpstr>Cambria</vt:lpstr>
      <vt:lpstr>Symbol</vt:lpstr>
      <vt:lpstr>Dijital Noktalar</vt:lpstr>
      <vt:lpstr>Slayt 1</vt:lpstr>
      <vt:lpstr>Slayt 2</vt:lpstr>
      <vt:lpstr>DÜZGÜN ÇOKGENLER</vt:lpstr>
      <vt:lpstr>   </vt:lpstr>
      <vt:lpstr>1.ÇOKGEN              </vt:lpstr>
      <vt:lpstr> </vt:lpstr>
      <vt:lpstr>C. ÇOKGENLERİN ELEMANLARI   </vt:lpstr>
      <vt:lpstr>         </vt:lpstr>
      <vt:lpstr>  </vt:lpstr>
      <vt:lpstr>3. DÜZGÜN ÇOKGENLER             </vt:lpstr>
      <vt:lpstr> </vt:lpstr>
      <vt:lpstr>      |AC|=|FD|                                  |AE|=|AD|</vt:lpstr>
      <vt:lpstr>         </vt:lpstr>
      <vt:lpstr>  </vt:lpstr>
      <vt:lpstr>   </vt:lpstr>
      <vt:lpstr> </vt:lpstr>
      <vt:lpstr> </vt:lpstr>
    </vt:vector>
  </TitlesOfParts>
  <Company>TURBO A.Ş.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omaroz</dc:creator>
  <cp:lastModifiedBy>Yasin KIRAT</cp:lastModifiedBy>
  <cp:revision>74</cp:revision>
  <dcterms:created xsi:type="dcterms:W3CDTF">2008-01-01T16:15:23Z</dcterms:created>
  <dcterms:modified xsi:type="dcterms:W3CDTF">2011-02-15T13:41:34Z</dcterms:modified>
</cp:coreProperties>
</file>